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91"/>
  </p:notesMasterIdLst>
  <p:sldIdLst>
    <p:sldId id="256" r:id="rId60"/>
    <p:sldId id="257" r:id="rId61"/>
    <p:sldId id="258" r:id="rId62"/>
    <p:sldId id="259" r:id="rId63"/>
    <p:sldId id="260" r:id="rId64"/>
    <p:sldId id="261" r:id="rId65"/>
    <p:sldId id="262" r:id="rId66"/>
    <p:sldId id="263" r:id="rId67"/>
    <p:sldId id="264" r:id="rId68"/>
    <p:sldId id="265" r:id="rId69"/>
    <p:sldId id="266" r:id="rId70"/>
    <p:sldId id="267" r:id="rId71"/>
    <p:sldId id="268" r:id="rId72"/>
    <p:sldId id="269" r:id="rId73"/>
    <p:sldId id="270" r:id="rId74"/>
    <p:sldId id="271" r:id="rId75"/>
    <p:sldId id="272" r:id="rId76"/>
    <p:sldId id="273" r:id="rId77"/>
    <p:sldId id="274" r:id="rId78"/>
    <p:sldId id="275" r:id="rId79"/>
    <p:sldId id="276" r:id="rId80"/>
    <p:sldId id="277" r:id="rId81"/>
    <p:sldId id="278" r:id="rId82"/>
    <p:sldId id="279" r:id="rId83"/>
    <p:sldId id="280" r:id="rId84"/>
    <p:sldId id="281" r:id="rId85"/>
    <p:sldId id="282" r:id="rId86"/>
    <p:sldId id="283" r:id="rId87"/>
    <p:sldId id="284" r:id="rId88"/>
    <p:sldId id="285" r:id="rId89"/>
    <p:sldId id="286" r:id="rId90"/>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Bebas Neue" charset="1" panose="00000500000000000000"/>
      <p:regular r:id="rId8"/>
    </p:embeddedFont>
    <p:embeddedFont>
      <p:font typeface="Bebas Neue Bold" charset="1" panose="020B0606020202050201"/>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Nickainley" charset="1" panose="00000500000000000000"/>
      <p:regular r:id="rId14"/>
    </p:embeddedFont>
    <p:embeddedFont>
      <p:font typeface="Moontime" charset="1" panose="00000000000000000000"/>
      <p:regular r:id="rId15"/>
    </p:embeddedFont>
    <p:embeddedFont>
      <p:font typeface="Arial" charset="1" panose="020B0502020202020204"/>
      <p:regular r:id="rId16"/>
    </p:embeddedFont>
    <p:embeddedFont>
      <p:font typeface="Arial Bold" charset="1" panose="020B0802020202020204"/>
      <p:regular r:id="rId17"/>
    </p:embeddedFont>
    <p:embeddedFont>
      <p:font typeface="Arial Italics" charset="1" panose="020B0502020202090204"/>
      <p:regular r:id="rId18"/>
    </p:embeddedFont>
    <p:embeddedFont>
      <p:font typeface="Arial Bold Italics" charset="1" panose="020B0802020202090204"/>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
      <p:font typeface="Aileron" charset="1" panose="00000500000000000000"/>
      <p:regular r:id="rId26"/>
    </p:embeddedFont>
    <p:embeddedFont>
      <p:font typeface="Aileron Bold" charset="1" panose="00000800000000000000"/>
      <p:regular r:id="rId27"/>
    </p:embeddedFont>
    <p:embeddedFont>
      <p:font typeface="Aileron Italics" charset="1" panose="00000500000000000000"/>
      <p:regular r:id="rId28"/>
    </p:embeddedFont>
    <p:embeddedFont>
      <p:font typeface="Aileron Bold Italics" charset="1" panose="00000800000000000000"/>
      <p:regular r:id="rId29"/>
    </p:embeddedFont>
    <p:embeddedFont>
      <p:font typeface="Aileron Thin" charset="1" panose="00000300000000000000"/>
      <p:regular r:id="rId30"/>
    </p:embeddedFont>
    <p:embeddedFont>
      <p:font typeface="Aileron Thin Italics" charset="1" panose="00000300000000000000"/>
      <p:regular r:id="rId31"/>
    </p:embeddedFont>
    <p:embeddedFont>
      <p:font typeface="Aileron Light" charset="1" panose="00000400000000000000"/>
      <p:regular r:id="rId32"/>
    </p:embeddedFont>
    <p:embeddedFont>
      <p:font typeface="Aileron Light Italics" charset="1" panose="00000400000000000000"/>
      <p:regular r:id="rId33"/>
    </p:embeddedFont>
    <p:embeddedFont>
      <p:font typeface="Aileron Ultra-Bold" charset="1" panose="00000A00000000000000"/>
      <p:regular r:id="rId34"/>
    </p:embeddedFont>
    <p:embeddedFont>
      <p:font typeface="Aileron Ultra-Bold Italics" charset="1" panose="00000A00000000000000"/>
      <p:regular r:id="rId35"/>
    </p:embeddedFont>
    <p:embeddedFont>
      <p:font typeface="Aileron Heavy" charset="1" panose="00000A00000000000000"/>
      <p:regular r:id="rId36"/>
    </p:embeddedFont>
    <p:embeddedFont>
      <p:font typeface="Aileron Heavy Italics" charset="1" panose="00000A00000000000000"/>
      <p:regular r:id="rId37"/>
    </p:embeddedFont>
    <p:embeddedFont>
      <p:font typeface="Alegreya" charset="1" panose="00000500000000000000"/>
      <p:regular r:id="rId38"/>
    </p:embeddedFont>
    <p:embeddedFont>
      <p:font typeface="Alegreya Bold" charset="1" panose="00000800000000000000"/>
      <p:regular r:id="rId39"/>
    </p:embeddedFont>
    <p:embeddedFont>
      <p:font typeface="Alegreya Italics" charset="1" panose="00000500000000000000"/>
      <p:regular r:id="rId40"/>
    </p:embeddedFont>
    <p:embeddedFont>
      <p:font typeface="Alegreya Bold Italics" charset="1" panose="00000800000000000000"/>
      <p:regular r:id="rId41"/>
    </p:embeddedFont>
    <p:embeddedFont>
      <p:font typeface="Alegreya Medium" charset="1" panose="00000600000000000000"/>
      <p:regular r:id="rId42"/>
    </p:embeddedFont>
    <p:embeddedFont>
      <p:font typeface="Alegreya Medium Italics" charset="1" panose="00000600000000000000"/>
      <p:regular r:id="rId43"/>
    </p:embeddedFont>
    <p:embeddedFont>
      <p:font typeface="Alegreya Ultra-Bold" charset="1" panose="00000900000000000000"/>
      <p:regular r:id="rId44"/>
    </p:embeddedFont>
    <p:embeddedFont>
      <p:font typeface="Alegreya Ultra-Bold Italics" charset="1" panose="00000900000000000000"/>
      <p:regular r:id="rId45"/>
    </p:embeddedFont>
    <p:embeddedFont>
      <p:font typeface="Alegreya Heavy" charset="1" panose="00000A00000000000000"/>
      <p:regular r:id="rId46"/>
    </p:embeddedFont>
    <p:embeddedFont>
      <p:font typeface="Alegreya Heavy Italics" charset="1" panose="00000A00000000000000"/>
      <p:regular r:id="rId47"/>
    </p:embeddedFont>
    <p:embeddedFont>
      <p:font typeface="Inter" charset="1" panose="020B0502030000000004"/>
      <p:regular r:id="rId48"/>
    </p:embeddedFont>
    <p:embeddedFont>
      <p:font typeface="Inter Bold" charset="1" panose="020B0802030000000004"/>
      <p:regular r:id="rId49"/>
    </p:embeddedFont>
    <p:embeddedFont>
      <p:font typeface="Inter Italics" charset="1" panose="020B0502030000000004"/>
      <p:regular r:id="rId50"/>
    </p:embeddedFont>
    <p:embeddedFont>
      <p:font typeface="Inter Bold Italics" charset="1" panose="020B0802030000000004"/>
      <p:regular r:id="rId51"/>
    </p:embeddedFont>
    <p:embeddedFont>
      <p:font typeface="Inter Thin" charset="1" panose="020B0A02050000000004"/>
      <p:regular r:id="rId52"/>
    </p:embeddedFont>
    <p:embeddedFont>
      <p:font typeface="Inter Thin Italics" charset="1" panose="020B0A02050000000004"/>
      <p:regular r:id="rId53"/>
    </p:embeddedFont>
    <p:embeddedFont>
      <p:font typeface="Inter Extra-Light" charset="1" panose="02000503000000020004"/>
      <p:regular r:id="rId54"/>
    </p:embeddedFont>
    <p:embeddedFont>
      <p:font typeface="Inter Light" charset="1" panose="02000503000000020004"/>
      <p:regular r:id="rId55"/>
    </p:embeddedFont>
    <p:embeddedFont>
      <p:font typeface="Inter Medium" charset="1" panose="02000503000000020004"/>
      <p:regular r:id="rId56"/>
    </p:embeddedFont>
    <p:embeddedFont>
      <p:font typeface="Inter Semi-Bold" charset="1" panose="02000503000000020004"/>
      <p:regular r:id="rId57"/>
    </p:embeddedFont>
    <p:embeddedFont>
      <p:font typeface="Inter Ultra-Bold" charset="1" panose="02000503000000020004"/>
      <p:regular r:id="rId58"/>
    </p:embeddedFont>
    <p:embeddedFont>
      <p:font typeface="Inter Heavy" charset="1" panose="02000503000000020004"/>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slides/slide1.xml" Type="http://schemas.openxmlformats.org/officeDocument/2006/relationships/slide"/><Relationship Id="rId61" Target="slides/slide2.xml" Type="http://schemas.openxmlformats.org/officeDocument/2006/relationships/slide"/><Relationship Id="rId62" Target="slides/slide3.xml" Type="http://schemas.openxmlformats.org/officeDocument/2006/relationships/slide"/><Relationship Id="rId63" Target="slides/slide4.xml" Type="http://schemas.openxmlformats.org/officeDocument/2006/relationships/slide"/><Relationship Id="rId64" Target="slides/slide5.xml" Type="http://schemas.openxmlformats.org/officeDocument/2006/relationships/slide"/><Relationship Id="rId65" Target="slides/slide6.xml" Type="http://schemas.openxmlformats.org/officeDocument/2006/relationships/slide"/><Relationship Id="rId66" Target="slides/slide7.xml" Type="http://schemas.openxmlformats.org/officeDocument/2006/relationships/slide"/><Relationship Id="rId67" Target="slides/slide8.xml" Type="http://schemas.openxmlformats.org/officeDocument/2006/relationships/slide"/><Relationship Id="rId68" Target="slides/slide9.xml" Type="http://schemas.openxmlformats.org/officeDocument/2006/relationships/slide"/><Relationship Id="rId69" Target="slides/slide10.xml" Type="http://schemas.openxmlformats.org/officeDocument/2006/relationships/slide"/><Relationship Id="rId7" Target="fonts/font7.fntdata" Type="http://schemas.openxmlformats.org/officeDocument/2006/relationships/font"/><Relationship Id="rId70" Target="slides/slide11.xml" Type="http://schemas.openxmlformats.org/officeDocument/2006/relationships/slide"/><Relationship Id="rId71" Target="slides/slide12.xml" Type="http://schemas.openxmlformats.org/officeDocument/2006/relationships/slide"/><Relationship Id="rId72" Target="slides/slide13.xml" Type="http://schemas.openxmlformats.org/officeDocument/2006/relationships/slide"/><Relationship Id="rId73" Target="slides/slide14.xml" Type="http://schemas.openxmlformats.org/officeDocument/2006/relationships/slide"/><Relationship Id="rId74" Target="slides/slide15.xml" Type="http://schemas.openxmlformats.org/officeDocument/2006/relationships/slide"/><Relationship Id="rId75" Target="slides/slide16.xml" Type="http://schemas.openxmlformats.org/officeDocument/2006/relationships/slide"/><Relationship Id="rId76" Target="slides/slide17.xml" Type="http://schemas.openxmlformats.org/officeDocument/2006/relationships/slide"/><Relationship Id="rId77" Target="slides/slide18.xml" Type="http://schemas.openxmlformats.org/officeDocument/2006/relationships/slide"/><Relationship Id="rId78" Target="slides/slide19.xml" Type="http://schemas.openxmlformats.org/officeDocument/2006/relationships/slide"/><Relationship Id="rId79" Target="slides/slide20.xml" Type="http://schemas.openxmlformats.org/officeDocument/2006/relationships/slide"/><Relationship Id="rId8" Target="fonts/font8.fntdata" Type="http://schemas.openxmlformats.org/officeDocument/2006/relationships/font"/><Relationship Id="rId80" Target="slides/slide21.xml" Type="http://schemas.openxmlformats.org/officeDocument/2006/relationships/slide"/><Relationship Id="rId81" Target="slides/slide22.xml" Type="http://schemas.openxmlformats.org/officeDocument/2006/relationships/slide"/><Relationship Id="rId82" Target="slides/slide23.xml" Type="http://schemas.openxmlformats.org/officeDocument/2006/relationships/slide"/><Relationship Id="rId83" Target="slides/slide24.xml" Type="http://schemas.openxmlformats.org/officeDocument/2006/relationships/slide"/><Relationship Id="rId84" Target="slides/slide25.xml" Type="http://schemas.openxmlformats.org/officeDocument/2006/relationships/slide"/><Relationship Id="rId85" Target="slides/slide26.xml" Type="http://schemas.openxmlformats.org/officeDocument/2006/relationships/slide"/><Relationship Id="rId86" Target="slides/slide27.xml" Type="http://schemas.openxmlformats.org/officeDocument/2006/relationships/slide"/><Relationship Id="rId87" Target="slides/slide28.xml" Type="http://schemas.openxmlformats.org/officeDocument/2006/relationships/slide"/><Relationship Id="rId88" Target="slides/slide29.xml" Type="http://schemas.openxmlformats.org/officeDocument/2006/relationships/slide"/><Relationship Id="rId89" Target="slides/slide30.xml" Type="http://schemas.openxmlformats.org/officeDocument/2006/relationships/slide"/><Relationship Id="rId9" Target="fonts/font9.fntdata" Type="http://schemas.openxmlformats.org/officeDocument/2006/relationships/font"/><Relationship Id="rId90" Target="slides/slide31.xml" Type="http://schemas.openxmlformats.org/officeDocument/2006/relationships/slide"/><Relationship Id="rId91" Target="notesMasters/notesMaster1.xml" Type="http://schemas.openxmlformats.org/officeDocument/2006/relationships/notesMaster"/><Relationship Id="rId92" Target="theme/theme2.xml" Type="http://schemas.openxmlformats.org/officeDocument/2006/relationships/theme"/><Relationship Id="rId93" Target="notesSlides/notesSlide1.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1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1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7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8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8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png" Type="http://schemas.openxmlformats.org/officeDocument/2006/relationships/image"/><Relationship Id="rId4" Target="../media/image86.png" Type="http://schemas.openxmlformats.org/officeDocument/2006/relationships/image"/><Relationship Id="rId5" Target="../media/image1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 Id="rId3" Target="../media/image88.png" Type="http://schemas.openxmlformats.org/officeDocument/2006/relationships/image"/><Relationship Id="rId4" Target="../media/image8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http://cognizant.com" TargetMode="External" Type="http://schemas.openxmlformats.org/officeDocument/2006/relationships/hyperlink"/><Relationship Id="rId11" Target="http://cognizant.com" TargetMode="External" Type="http://schemas.openxmlformats.org/officeDocument/2006/relationships/hyperlink"/><Relationship Id="rId12" Target="mailto:punu20ad038@rmkcet.ac.in" TargetMode="External" Type="http://schemas.openxmlformats.org/officeDocument/2006/relationships/hyperlink"/><Relationship Id="rId13" Target="mailto:aakilaads@rmkcet.ac.in" TargetMode="External" Type="http://schemas.openxmlformats.org/officeDocument/2006/relationships/hyperlink"/><Relationship Id="rId14" Target="http://cognizant.com" TargetMode="External" Type="http://schemas.openxmlformats.org/officeDocument/2006/relationships/hyperlink"/><Relationship Id="rId15" Target="http://cognizant.com" TargetMode="External" Type="http://schemas.openxmlformats.org/officeDocument/2006/relationships/hyperlink"/><Relationship Id="rId16" Target="mailto:vadl20ad053@rmkcet.ac.in" TargetMode="External" Type="http://schemas.openxmlformats.org/officeDocument/2006/relationships/hyperlink"/><Relationship Id="rId17" Target="mailto:aakilaads@rmkcet.ac.in" TargetMode="External" Type="http://schemas.openxmlformats.org/officeDocument/2006/relationships/hyperlink"/><Relationship Id="rId18" Target="http://cognizant.com" TargetMode="External" Type="http://schemas.openxmlformats.org/officeDocument/2006/relationships/hyperlink"/><Relationship Id="rId19" Target="http://cognizant.com" TargetMode="External" Type="http://schemas.openxmlformats.org/officeDocument/2006/relationships/hyperlink"/><Relationship Id="rId2" Target="../media/image2.png" Type="http://schemas.openxmlformats.org/officeDocument/2006/relationships/image"/><Relationship Id="rId3" Target="../media/image3.svg" Type="http://schemas.openxmlformats.org/officeDocument/2006/relationships/image"/><Relationship Id="rId4" Target="mailto:alap20ad004@rmkcet.ac.in" TargetMode="External" Type="http://schemas.openxmlformats.org/officeDocument/2006/relationships/hyperlink"/><Relationship Id="rId5" Target="mailto:aakilaads@rmkcet.ac.in" TargetMode="External" Type="http://schemas.openxmlformats.org/officeDocument/2006/relationships/hyperlink"/><Relationship Id="rId6" Target="http://cognizant.com" TargetMode="External" Type="http://schemas.openxmlformats.org/officeDocument/2006/relationships/hyperlink"/><Relationship Id="rId7" Target="http://cognizant.com" TargetMode="External" Type="http://schemas.openxmlformats.org/officeDocument/2006/relationships/hyperlink"/><Relationship Id="rId8" Target="mailto:batt20ad007@rmkcet.ac.in" TargetMode="External" Type="http://schemas.openxmlformats.org/officeDocument/2006/relationships/hyperlink"/><Relationship Id="rId9" Target="mailto:aakilaads@rmkcet.ac.in" TargetMode="External" Type="http://schemas.openxmlformats.org/officeDocument/2006/relationships/hyperlink"/></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 Id="rId3" Target="../media/image91.png" Type="http://schemas.openxmlformats.org/officeDocument/2006/relationships/image"/><Relationship Id="rId4" Target="../media/image1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 Id="rId3" Target="../media/image9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png" Type="http://schemas.openxmlformats.org/officeDocument/2006/relationships/image"/><Relationship Id="rId4" Target="../media/image9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7.png" Type="http://schemas.openxmlformats.org/officeDocument/2006/relationships/image"/><Relationship Id="rId3" Target="../media/image13.png" Type="http://schemas.openxmlformats.org/officeDocument/2006/relationships/image"/><Relationship Id="rId4" Target="../media/image9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8.png" Type="http://schemas.openxmlformats.org/officeDocument/2006/relationships/image"/><Relationship Id="rId3" Target="../media/image99.png" Type="http://schemas.openxmlformats.org/officeDocument/2006/relationships/image"/><Relationship Id="rId4" Target="../media/image13.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 Id="rId3" Target="../media/image101.png" Type="http://schemas.openxmlformats.org/officeDocument/2006/relationships/image"/><Relationship Id="rId4" Target="../media/image102.svg" Type="http://schemas.openxmlformats.org/officeDocument/2006/relationships/image"/><Relationship Id="rId5" Target="../media/image13.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3.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0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 Id="rId3" Target="../media/image106.svg" Type="http://schemas.openxmlformats.org/officeDocument/2006/relationships/image"/><Relationship Id="rId4" Target="../media/image6.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07.png" Type="http://schemas.openxmlformats.org/officeDocument/2006/relationships/image"/><Relationship Id="rId4" Target="../media/image108.png" Type="http://schemas.openxmlformats.org/officeDocument/2006/relationships/image"/><Relationship Id="rId5" Target="../media/image109.svg" Type="http://schemas.openxmlformats.org/officeDocument/2006/relationships/image"/><Relationship Id="rId6"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32.png" Type="http://schemas.openxmlformats.org/officeDocument/2006/relationships/image"/><Relationship Id="rId13" Target="../media/image33.svg" Type="http://schemas.openxmlformats.org/officeDocument/2006/relationships/image"/><Relationship Id="rId14" Target="../media/image34.png" Type="http://schemas.openxmlformats.org/officeDocument/2006/relationships/image"/><Relationship Id="rId15" Target="../media/image35.svg" Type="http://schemas.openxmlformats.org/officeDocument/2006/relationships/image"/><Relationship Id="rId16" Target="../media/image36.png" Type="http://schemas.openxmlformats.org/officeDocument/2006/relationships/image"/><Relationship Id="rId17" Target="../media/image37.svg" Type="http://schemas.openxmlformats.org/officeDocument/2006/relationships/image"/><Relationship Id="rId18" Target="../media/image13.png" Type="http://schemas.openxmlformats.org/officeDocument/2006/relationships/image"/><Relationship Id="rId19" Target="../media/image38.png" Type="http://schemas.openxmlformats.org/officeDocument/2006/relationships/image"/><Relationship Id="rId2" Target="../media/image26.png" Type="http://schemas.openxmlformats.org/officeDocument/2006/relationships/image"/><Relationship Id="rId20" Target="../media/image39.svg" Type="http://schemas.openxmlformats.org/officeDocument/2006/relationships/image"/><Relationship Id="rId21" Target="../media/image40.png" Type="http://schemas.openxmlformats.org/officeDocument/2006/relationships/image"/><Relationship Id="rId22" Target="../media/image41.svg" Type="http://schemas.openxmlformats.org/officeDocument/2006/relationships/image"/><Relationship Id="rId23" Target="../media/image42.png" Type="http://schemas.openxmlformats.org/officeDocument/2006/relationships/image"/><Relationship Id="rId24" Target="../media/image43.svg" Type="http://schemas.openxmlformats.org/officeDocument/2006/relationships/image"/><Relationship Id="rId3" Target="../media/image2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svg" Type="http://schemas.openxmlformats.org/officeDocument/2006/relationships/image"/><Relationship Id="rId12" Target="../media/image54.pn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15" Target="../media/image57.png" Type="http://schemas.openxmlformats.org/officeDocument/2006/relationships/image"/><Relationship Id="rId16" Target="../media/image58.svg" Type="http://schemas.openxmlformats.org/officeDocument/2006/relationships/image"/><Relationship Id="rId17" Target="../media/image59.png" Type="http://schemas.openxmlformats.org/officeDocument/2006/relationships/image"/><Relationship Id="rId18" Target="../media/image60.svg" Type="http://schemas.openxmlformats.org/officeDocument/2006/relationships/image"/><Relationship Id="rId19" Target="../media/image61.png" Type="http://schemas.openxmlformats.org/officeDocument/2006/relationships/image"/><Relationship Id="rId2" Target="../media/image44.png" Type="http://schemas.openxmlformats.org/officeDocument/2006/relationships/image"/><Relationship Id="rId20" Target="../media/image62.svg" Type="http://schemas.openxmlformats.org/officeDocument/2006/relationships/image"/><Relationship Id="rId21" Target="../media/image63.png" Type="http://schemas.openxmlformats.org/officeDocument/2006/relationships/image"/><Relationship Id="rId22" Target="../media/image64.svg" Type="http://schemas.openxmlformats.org/officeDocument/2006/relationships/image"/><Relationship Id="rId23" Target="../media/image65.png" Type="http://schemas.openxmlformats.org/officeDocument/2006/relationships/image"/><Relationship Id="rId24" Target="../media/image66.svg" Type="http://schemas.openxmlformats.org/officeDocument/2006/relationships/image"/><Relationship Id="rId25" Target="../media/image67.png" Type="http://schemas.openxmlformats.org/officeDocument/2006/relationships/image"/><Relationship Id="rId26" Target="../media/image68.svg" Type="http://schemas.openxmlformats.org/officeDocument/2006/relationships/image"/><Relationship Id="rId27" Target="../media/image69.png" Type="http://schemas.openxmlformats.org/officeDocument/2006/relationships/image"/><Relationship Id="rId28" Target="../media/image70.svg" Type="http://schemas.openxmlformats.org/officeDocument/2006/relationships/image"/><Relationship Id="rId29" Target="../media/image71.png" Type="http://schemas.openxmlformats.org/officeDocument/2006/relationships/image"/><Relationship Id="rId3" Target="../media/image45.svg" Type="http://schemas.openxmlformats.org/officeDocument/2006/relationships/image"/><Relationship Id="rId30" Target="../media/image72.svg" Type="http://schemas.openxmlformats.org/officeDocument/2006/relationships/image"/><Relationship Id="rId31" Target="../media/image73.png" Type="http://schemas.openxmlformats.org/officeDocument/2006/relationships/image"/><Relationship Id="rId32" Target="../media/image74.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332525" cy="10287000"/>
          </a:xfrm>
          <a:custGeom>
            <a:avLst/>
            <a:gdLst/>
            <a:ahLst/>
            <a:cxnLst/>
            <a:rect r="r" b="b" t="t" l="l"/>
            <a:pathLst>
              <a:path h="10287000" w="18332525">
                <a:moveTo>
                  <a:pt x="0" y="0"/>
                </a:moveTo>
                <a:lnTo>
                  <a:pt x="18332525" y="0"/>
                </a:lnTo>
                <a:lnTo>
                  <a:pt x="18332525" y="10287000"/>
                </a:lnTo>
                <a:lnTo>
                  <a:pt x="0" y="10287000"/>
                </a:lnTo>
                <a:lnTo>
                  <a:pt x="0" y="0"/>
                </a:lnTo>
                <a:close/>
              </a:path>
            </a:pathLst>
          </a:custGeom>
          <a:blipFill>
            <a:blip r:embed="rId2"/>
            <a:stretch>
              <a:fillRect l="0" t="-512" r="-812" b="-545"/>
            </a:stretch>
          </a:blipFill>
        </p:spPr>
      </p:sp>
      <p:sp>
        <p:nvSpPr>
          <p:cNvPr name="Freeform 3" id="3"/>
          <p:cNvSpPr/>
          <p:nvPr/>
        </p:nvSpPr>
        <p:spPr>
          <a:xfrm flipH="false" flipV="false" rot="0">
            <a:off x="709137" y="572796"/>
            <a:ext cx="3101975" cy="930591"/>
          </a:xfrm>
          <a:custGeom>
            <a:avLst/>
            <a:gdLst/>
            <a:ahLst/>
            <a:cxnLst/>
            <a:rect r="r" b="b" t="t" l="l"/>
            <a:pathLst>
              <a:path h="930591" w="3101975">
                <a:moveTo>
                  <a:pt x="0" y="0"/>
                </a:moveTo>
                <a:lnTo>
                  <a:pt x="3101975" y="0"/>
                </a:lnTo>
                <a:lnTo>
                  <a:pt x="3101975" y="930591"/>
                </a:lnTo>
                <a:lnTo>
                  <a:pt x="0" y="930591"/>
                </a:lnTo>
                <a:lnTo>
                  <a:pt x="0" y="0"/>
                </a:lnTo>
                <a:close/>
              </a:path>
            </a:pathLst>
          </a:custGeom>
          <a:blipFill>
            <a:blip r:embed="rId3">
              <a:extLst>
                <a:ext uri="{96DAC541-7B7A-43D3-8B79-37D633B846F1}">
                  <asvg:svgBlip xmlns:asvg="http://schemas.microsoft.com/office/drawing/2016/SVG/main" r:embed="rId4"/>
                </a:ext>
              </a:extLst>
            </a:blip>
            <a:stretch>
              <a:fillRect l="0" t="0" r="0" b="-1227"/>
            </a:stretch>
          </a:blipFill>
        </p:spPr>
      </p:sp>
      <p:sp>
        <p:nvSpPr>
          <p:cNvPr name="TextBox 4" id="4"/>
          <p:cNvSpPr txBox="true"/>
          <p:nvPr/>
        </p:nvSpPr>
        <p:spPr>
          <a:xfrm rot="0">
            <a:off x="462856" y="9640664"/>
            <a:ext cx="2229755" cy="333375"/>
          </a:xfrm>
          <a:prstGeom prst="rect">
            <a:avLst/>
          </a:prstGeom>
        </p:spPr>
        <p:txBody>
          <a:bodyPr anchor="t" rtlCol="false" tIns="0" lIns="0" bIns="0" rIns="0">
            <a:spAutoFit/>
          </a:bodyPr>
          <a:lstStyle/>
          <a:p>
            <a:pPr algn="l">
              <a:lnSpc>
                <a:spcPts val="2339"/>
              </a:lnSpc>
            </a:pPr>
            <a:r>
              <a:rPr lang="en-US" sz="1949">
                <a:solidFill>
                  <a:srgbClr val="000048"/>
                </a:solidFill>
                <a:latin typeface="Arial"/>
              </a:rPr>
              <a:t>© 2023 Cognizant</a:t>
            </a:r>
          </a:p>
        </p:txBody>
      </p:sp>
      <p:sp>
        <p:nvSpPr>
          <p:cNvPr name="TextBox 5" id="5"/>
          <p:cNvSpPr txBox="true"/>
          <p:nvPr/>
        </p:nvSpPr>
        <p:spPr>
          <a:xfrm rot="0">
            <a:off x="906950" y="3338119"/>
            <a:ext cx="8744032" cy="2394933"/>
          </a:xfrm>
          <a:prstGeom prst="rect">
            <a:avLst/>
          </a:prstGeom>
        </p:spPr>
        <p:txBody>
          <a:bodyPr anchor="t" rtlCol="false" tIns="0" lIns="0" bIns="0" rIns="0">
            <a:spAutoFit/>
          </a:bodyPr>
          <a:lstStyle/>
          <a:p>
            <a:pPr algn="l">
              <a:lnSpc>
                <a:spcPts val="6038"/>
              </a:lnSpc>
            </a:pPr>
            <a:r>
              <a:rPr lang="en-US" sz="5032">
                <a:solidFill>
                  <a:srgbClr val="000048"/>
                </a:solidFill>
                <a:latin typeface="Arial Bold"/>
              </a:rPr>
              <a:t>DETECTION OF SEPSIS FROM PATIENT VITAL SIGNS</a:t>
            </a:r>
          </a:p>
        </p:txBody>
      </p:sp>
      <p:sp>
        <p:nvSpPr>
          <p:cNvPr name="TextBox 6" id="6"/>
          <p:cNvSpPr txBox="true"/>
          <p:nvPr/>
        </p:nvSpPr>
        <p:spPr>
          <a:xfrm rot="0">
            <a:off x="1563624" y="6290869"/>
            <a:ext cx="6019767" cy="952500"/>
          </a:xfrm>
          <a:prstGeom prst="rect">
            <a:avLst/>
          </a:prstGeom>
        </p:spPr>
        <p:txBody>
          <a:bodyPr anchor="t" rtlCol="false" tIns="0" lIns="0" bIns="0" rIns="0">
            <a:spAutoFit/>
          </a:bodyPr>
          <a:lstStyle/>
          <a:p>
            <a:pPr>
              <a:lnSpc>
                <a:spcPts val="3599"/>
              </a:lnSpc>
            </a:pPr>
            <a:r>
              <a:rPr lang="en-US" sz="2999">
                <a:solidFill>
                  <a:srgbClr val="000048"/>
                </a:solidFill>
                <a:latin typeface="Arial Bold"/>
              </a:rPr>
              <a:t>Team No. : 12</a:t>
            </a:r>
          </a:p>
          <a:p>
            <a:pPr algn="l">
              <a:lnSpc>
                <a:spcPts val="3599"/>
              </a:lnSpc>
            </a:pPr>
            <a:r>
              <a:rPr lang="en-US" sz="2999">
                <a:solidFill>
                  <a:srgbClr val="000048"/>
                </a:solidFill>
                <a:latin typeface="Arial Bold"/>
              </a:rPr>
              <a:t>College : RMKCET</a:t>
            </a:r>
          </a:p>
        </p:txBody>
      </p:sp>
      <p:sp>
        <p:nvSpPr>
          <p:cNvPr name="Freeform 7" id="7"/>
          <p:cNvSpPr/>
          <p:nvPr/>
        </p:nvSpPr>
        <p:spPr>
          <a:xfrm flipH="false" flipV="false" rot="0">
            <a:off x="709137" y="1093522"/>
            <a:ext cx="4535817" cy="1454022"/>
          </a:xfrm>
          <a:custGeom>
            <a:avLst/>
            <a:gdLst/>
            <a:ahLst/>
            <a:cxnLst/>
            <a:rect r="r" b="b" t="t" l="l"/>
            <a:pathLst>
              <a:path h="1454022" w="4535817">
                <a:moveTo>
                  <a:pt x="0" y="0"/>
                </a:moveTo>
                <a:lnTo>
                  <a:pt x="4535817" y="0"/>
                </a:lnTo>
                <a:lnTo>
                  <a:pt x="4535817" y="1454022"/>
                </a:lnTo>
                <a:lnTo>
                  <a:pt x="0" y="1454022"/>
                </a:lnTo>
                <a:lnTo>
                  <a:pt x="0" y="0"/>
                </a:lnTo>
                <a:close/>
              </a:path>
            </a:pathLst>
          </a:custGeom>
          <a:blipFill>
            <a:blip r:embed="rId5"/>
            <a:stretch>
              <a:fillRect l="0" t="0" r="0" b="0"/>
            </a:stretch>
          </a:blipFill>
        </p:spPr>
      </p:sp>
      <p:sp>
        <p:nvSpPr>
          <p:cNvPr name="TextBox 8" id="8"/>
          <p:cNvSpPr txBox="true"/>
          <p:nvPr/>
        </p:nvSpPr>
        <p:spPr>
          <a:xfrm rot="0">
            <a:off x="2462258" y="7946479"/>
            <a:ext cx="7391627" cy="752475"/>
          </a:xfrm>
          <a:prstGeom prst="rect">
            <a:avLst/>
          </a:prstGeom>
        </p:spPr>
        <p:txBody>
          <a:bodyPr anchor="t" rtlCol="false" tIns="0" lIns="0" bIns="0" rIns="0">
            <a:spAutoFit/>
          </a:bodyPr>
          <a:lstStyle/>
          <a:p>
            <a:pPr algn="ctr">
              <a:lnSpc>
                <a:spcPts val="5279"/>
              </a:lnSpc>
              <a:spcBef>
                <a:spcPct val="0"/>
              </a:spcBef>
            </a:pPr>
            <a:r>
              <a:rPr lang="en-US" sz="4399">
                <a:solidFill>
                  <a:srgbClr val="000048"/>
                </a:solidFill>
                <a:latin typeface="Arial Bold"/>
              </a:rPr>
              <a:t>INTELLECTUAL CREW</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841233" cy="910798"/>
          </a:xfrm>
          <a:custGeom>
            <a:avLst/>
            <a:gdLst/>
            <a:ahLst/>
            <a:cxnLst/>
            <a:rect r="r" b="b" t="t" l="l"/>
            <a:pathLst>
              <a:path h="910798" w="2841233">
                <a:moveTo>
                  <a:pt x="0" y="0"/>
                </a:moveTo>
                <a:lnTo>
                  <a:pt x="2841233" y="0"/>
                </a:lnTo>
                <a:lnTo>
                  <a:pt x="2841233" y="910798"/>
                </a:lnTo>
                <a:lnTo>
                  <a:pt x="0" y="910798"/>
                </a:lnTo>
                <a:lnTo>
                  <a:pt x="0" y="0"/>
                </a:lnTo>
                <a:close/>
              </a:path>
            </a:pathLst>
          </a:custGeom>
          <a:blipFill>
            <a:blip r:embed="rId2"/>
            <a:stretch>
              <a:fillRect l="0" t="0" r="0" b="0"/>
            </a:stretch>
          </a:blipFill>
        </p:spPr>
      </p:sp>
      <p:grpSp>
        <p:nvGrpSpPr>
          <p:cNvPr name="Group 3" id="3"/>
          <p:cNvGrpSpPr/>
          <p:nvPr/>
        </p:nvGrpSpPr>
        <p:grpSpPr>
          <a:xfrm rot="0">
            <a:off x="197433" y="2416224"/>
            <a:ext cx="5971833" cy="7565292"/>
            <a:chOff x="0" y="0"/>
            <a:chExt cx="1572828" cy="1992505"/>
          </a:xfrm>
        </p:grpSpPr>
        <p:sp>
          <p:nvSpPr>
            <p:cNvPr name="Freeform 4" id="4"/>
            <p:cNvSpPr/>
            <p:nvPr/>
          </p:nvSpPr>
          <p:spPr>
            <a:xfrm flipH="false" flipV="false" rot="0">
              <a:off x="0" y="0"/>
              <a:ext cx="1572829" cy="1992505"/>
            </a:xfrm>
            <a:custGeom>
              <a:avLst/>
              <a:gdLst/>
              <a:ahLst/>
              <a:cxnLst/>
              <a:rect r="r" b="b" t="t" l="l"/>
              <a:pathLst>
                <a:path h="1992505" w="1572829">
                  <a:moveTo>
                    <a:pt x="0" y="0"/>
                  </a:moveTo>
                  <a:lnTo>
                    <a:pt x="1572829" y="0"/>
                  </a:lnTo>
                  <a:lnTo>
                    <a:pt x="1572829" y="1992505"/>
                  </a:lnTo>
                  <a:lnTo>
                    <a:pt x="0" y="1992505"/>
                  </a:lnTo>
                  <a:lnTo>
                    <a:pt x="0" y="0"/>
                  </a:lnTo>
                </a:path>
              </a:pathLst>
            </a:custGeom>
            <a:solidFill>
              <a:srgbClr val="2F78C4"/>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285397" y="2691978"/>
            <a:ext cx="5490069" cy="1269157"/>
            <a:chOff x="0" y="0"/>
            <a:chExt cx="1445944" cy="334264"/>
          </a:xfrm>
        </p:grpSpPr>
        <p:sp>
          <p:nvSpPr>
            <p:cNvPr name="Freeform 7" id="7"/>
            <p:cNvSpPr/>
            <p:nvPr/>
          </p:nvSpPr>
          <p:spPr>
            <a:xfrm flipH="false" flipV="false" rot="0">
              <a:off x="0" y="0"/>
              <a:ext cx="1445944" cy="334264"/>
            </a:xfrm>
            <a:custGeom>
              <a:avLst/>
              <a:gdLst/>
              <a:ahLst/>
              <a:cxnLst/>
              <a:rect r="r" b="b" t="t" l="l"/>
              <a:pathLst>
                <a:path h="334264" w="1445944">
                  <a:moveTo>
                    <a:pt x="71919" y="0"/>
                  </a:moveTo>
                  <a:lnTo>
                    <a:pt x="1374025" y="0"/>
                  </a:lnTo>
                  <a:cubicBezTo>
                    <a:pt x="1413745" y="0"/>
                    <a:pt x="1445944" y="32199"/>
                    <a:pt x="1445944" y="71919"/>
                  </a:cubicBezTo>
                  <a:lnTo>
                    <a:pt x="1445944" y="262345"/>
                  </a:lnTo>
                  <a:cubicBezTo>
                    <a:pt x="1445944" y="281419"/>
                    <a:pt x="1438367" y="299712"/>
                    <a:pt x="1424879" y="313199"/>
                  </a:cubicBezTo>
                  <a:cubicBezTo>
                    <a:pt x="1411392" y="326686"/>
                    <a:pt x="1393099" y="334264"/>
                    <a:pt x="1374025" y="334264"/>
                  </a:cubicBezTo>
                  <a:lnTo>
                    <a:pt x="71919" y="334264"/>
                  </a:lnTo>
                  <a:cubicBezTo>
                    <a:pt x="32199" y="334264"/>
                    <a:pt x="0" y="302064"/>
                    <a:pt x="0" y="262345"/>
                  </a:cubicBezTo>
                  <a:lnTo>
                    <a:pt x="0" y="71919"/>
                  </a:lnTo>
                  <a:cubicBezTo>
                    <a:pt x="0" y="32199"/>
                    <a:pt x="32199" y="0"/>
                    <a:pt x="71919" y="0"/>
                  </a:cubicBezTo>
                  <a:close/>
                </a:path>
              </a:pathLst>
            </a:custGeom>
            <a:solidFill>
              <a:srgbClr val="FFFFF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6363923" y="2509042"/>
            <a:ext cx="5971833" cy="7565292"/>
            <a:chOff x="0" y="0"/>
            <a:chExt cx="1572828" cy="1992505"/>
          </a:xfrm>
        </p:grpSpPr>
        <p:sp>
          <p:nvSpPr>
            <p:cNvPr name="Freeform 10" id="10"/>
            <p:cNvSpPr/>
            <p:nvPr/>
          </p:nvSpPr>
          <p:spPr>
            <a:xfrm flipH="false" flipV="false" rot="0">
              <a:off x="0" y="0"/>
              <a:ext cx="1572829" cy="1992505"/>
            </a:xfrm>
            <a:custGeom>
              <a:avLst/>
              <a:gdLst/>
              <a:ahLst/>
              <a:cxnLst/>
              <a:rect r="r" b="b" t="t" l="l"/>
              <a:pathLst>
                <a:path h="1992505" w="1572829">
                  <a:moveTo>
                    <a:pt x="0" y="0"/>
                  </a:moveTo>
                  <a:lnTo>
                    <a:pt x="1572829" y="0"/>
                  </a:lnTo>
                  <a:lnTo>
                    <a:pt x="1572829" y="1992505"/>
                  </a:lnTo>
                  <a:lnTo>
                    <a:pt x="0" y="1992505"/>
                  </a:lnTo>
                  <a:lnTo>
                    <a:pt x="0" y="0"/>
                  </a:lnTo>
                </a:path>
              </a:pathLst>
            </a:custGeom>
            <a:solidFill>
              <a:srgbClr val="2F78C4"/>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2" id="12"/>
          <p:cNvGrpSpPr/>
          <p:nvPr/>
        </p:nvGrpSpPr>
        <p:grpSpPr>
          <a:xfrm rot="0">
            <a:off x="12678656" y="2509042"/>
            <a:ext cx="5971833" cy="7565292"/>
            <a:chOff x="0" y="0"/>
            <a:chExt cx="1572828" cy="1992505"/>
          </a:xfrm>
        </p:grpSpPr>
        <p:sp>
          <p:nvSpPr>
            <p:cNvPr name="Freeform 13" id="13"/>
            <p:cNvSpPr/>
            <p:nvPr/>
          </p:nvSpPr>
          <p:spPr>
            <a:xfrm flipH="false" flipV="false" rot="0">
              <a:off x="0" y="0"/>
              <a:ext cx="1572829" cy="1992505"/>
            </a:xfrm>
            <a:custGeom>
              <a:avLst/>
              <a:gdLst/>
              <a:ahLst/>
              <a:cxnLst/>
              <a:rect r="r" b="b" t="t" l="l"/>
              <a:pathLst>
                <a:path h="1992505" w="1572829">
                  <a:moveTo>
                    <a:pt x="0" y="0"/>
                  </a:moveTo>
                  <a:lnTo>
                    <a:pt x="1572829" y="0"/>
                  </a:lnTo>
                  <a:lnTo>
                    <a:pt x="1572829" y="1992505"/>
                  </a:lnTo>
                  <a:lnTo>
                    <a:pt x="0" y="1992505"/>
                  </a:lnTo>
                  <a:lnTo>
                    <a:pt x="0" y="0"/>
                  </a:lnTo>
                </a:path>
              </a:pathLst>
            </a:custGeom>
            <a:solidFill>
              <a:srgbClr val="2F78C4"/>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5" id="15"/>
          <p:cNvGrpSpPr/>
          <p:nvPr/>
        </p:nvGrpSpPr>
        <p:grpSpPr>
          <a:xfrm rot="0">
            <a:off x="6604805" y="2691978"/>
            <a:ext cx="5490069" cy="1269157"/>
            <a:chOff x="0" y="0"/>
            <a:chExt cx="1445944" cy="334264"/>
          </a:xfrm>
        </p:grpSpPr>
        <p:sp>
          <p:nvSpPr>
            <p:cNvPr name="Freeform 16" id="16"/>
            <p:cNvSpPr/>
            <p:nvPr/>
          </p:nvSpPr>
          <p:spPr>
            <a:xfrm flipH="false" flipV="false" rot="0">
              <a:off x="0" y="0"/>
              <a:ext cx="1445944" cy="334264"/>
            </a:xfrm>
            <a:custGeom>
              <a:avLst/>
              <a:gdLst/>
              <a:ahLst/>
              <a:cxnLst/>
              <a:rect r="r" b="b" t="t" l="l"/>
              <a:pathLst>
                <a:path h="334264" w="1445944">
                  <a:moveTo>
                    <a:pt x="71919" y="0"/>
                  </a:moveTo>
                  <a:lnTo>
                    <a:pt x="1374025" y="0"/>
                  </a:lnTo>
                  <a:cubicBezTo>
                    <a:pt x="1413745" y="0"/>
                    <a:pt x="1445944" y="32199"/>
                    <a:pt x="1445944" y="71919"/>
                  </a:cubicBezTo>
                  <a:lnTo>
                    <a:pt x="1445944" y="262345"/>
                  </a:lnTo>
                  <a:cubicBezTo>
                    <a:pt x="1445944" y="281419"/>
                    <a:pt x="1438367" y="299712"/>
                    <a:pt x="1424879" y="313199"/>
                  </a:cubicBezTo>
                  <a:cubicBezTo>
                    <a:pt x="1411392" y="326686"/>
                    <a:pt x="1393099" y="334264"/>
                    <a:pt x="1374025" y="334264"/>
                  </a:cubicBezTo>
                  <a:lnTo>
                    <a:pt x="71919" y="334264"/>
                  </a:lnTo>
                  <a:cubicBezTo>
                    <a:pt x="32199" y="334264"/>
                    <a:pt x="0" y="302064"/>
                    <a:pt x="0" y="262345"/>
                  </a:cubicBezTo>
                  <a:lnTo>
                    <a:pt x="0" y="71919"/>
                  </a:lnTo>
                  <a:cubicBezTo>
                    <a:pt x="0" y="32199"/>
                    <a:pt x="32199" y="0"/>
                    <a:pt x="71919" y="0"/>
                  </a:cubicBezTo>
                  <a:close/>
                </a:path>
              </a:pathLst>
            </a:custGeom>
            <a:solidFill>
              <a:srgbClr val="FFFFFF"/>
            </a:solidFill>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8" id="18"/>
          <p:cNvGrpSpPr/>
          <p:nvPr/>
        </p:nvGrpSpPr>
        <p:grpSpPr>
          <a:xfrm rot="0">
            <a:off x="12926306" y="2691978"/>
            <a:ext cx="5070471" cy="1269157"/>
            <a:chOff x="0" y="0"/>
            <a:chExt cx="1335433" cy="334264"/>
          </a:xfrm>
        </p:grpSpPr>
        <p:sp>
          <p:nvSpPr>
            <p:cNvPr name="Freeform 19" id="19"/>
            <p:cNvSpPr/>
            <p:nvPr/>
          </p:nvSpPr>
          <p:spPr>
            <a:xfrm flipH="false" flipV="false" rot="0">
              <a:off x="0" y="0"/>
              <a:ext cx="1335433" cy="334264"/>
            </a:xfrm>
            <a:custGeom>
              <a:avLst/>
              <a:gdLst/>
              <a:ahLst/>
              <a:cxnLst/>
              <a:rect r="r" b="b" t="t" l="l"/>
              <a:pathLst>
                <a:path h="334264" w="1335433">
                  <a:moveTo>
                    <a:pt x="77870" y="0"/>
                  </a:moveTo>
                  <a:lnTo>
                    <a:pt x="1257563" y="0"/>
                  </a:lnTo>
                  <a:cubicBezTo>
                    <a:pt x="1278215" y="0"/>
                    <a:pt x="1298022" y="8204"/>
                    <a:pt x="1312625" y="22808"/>
                  </a:cubicBezTo>
                  <a:cubicBezTo>
                    <a:pt x="1327229" y="37411"/>
                    <a:pt x="1335433" y="57218"/>
                    <a:pt x="1335433" y="77870"/>
                  </a:cubicBezTo>
                  <a:lnTo>
                    <a:pt x="1335433" y="256393"/>
                  </a:lnTo>
                  <a:cubicBezTo>
                    <a:pt x="1335433" y="277046"/>
                    <a:pt x="1327229" y="296852"/>
                    <a:pt x="1312625" y="311456"/>
                  </a:cubicBezTo>
                  <a:cubicBezTo>
                    <a:pt x="1298022" y="326059"/>
                    <a:pt x="1278215" y="334264"/>
                    <a:pt x="1257563" y="334264"/>
                  </a:cubicBezTo>
                  <a:lnTo>
                    <a:pt x="77870" y="334264"/>
                  </a:lnTo>
                  <a:cubicBezTo>
                    <a:pt x="57218" y="334264"/>
                    <a:pt x="37411" y="326059"/>
                    <a:pt x="22808" y="311456"/>
                  </a:cubicBezTo>
                  <a:cubicBezTo>
                    <a:pt x="8204" y="296852"/>
                    <a:pt x="0" y="277046"/>
                    <a:pt x="0" y="256393"/>
                  </a:cubicBezTo>
                  <a:lnTo>
                    <a:pt x="0" y="77870"/>
                  </a:lnTo>
                  <a:cubicBezTo>
                    <a:pt x="0" y="57218"/>
                    <a:pt x="8204" y="37411"/>
                    <a:pt x="22808" y="22808"/>
                  </a:cubicBezTo>
                  <a:cubicBezTo>
                    <a:pt x="37411" y="8204"/>
                    <a:pt x="57218" y="0"/>
                    <a:pt x="77870" y="0"/>
                  </a:cubicBezTo>
                  <a:close/>
                </a:path>
              </a:pathLst>
            </a:custGeom>
            <a:solidFill>
              <a:srgbClr val="FFFFFF"/>
            </a:solidFill>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21" id="21"/>
          <p:cNvSpPr txBox="true"/>
          <p:nvPr/>
        </p:nvSpPr>
        <p:spPr>
          <a:xfrm rot="0">
            <a:off x="283304" y="2748072"/>
            <a:ext cx="5490069" cy="1099820"/>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Aileron Bold"/>
              </a:rPr>
              <a:t>VITAL SIGNS (1 - 8 COLUMNS ) </a:t>
            </a:r>
          </a:p>
        </p:txBody>
      </p:sp>
      <p:sp>
        <p:nvSpPr>
          <p:cNvPr name="TextBox 22" id="22"/>
          <p:cNvSpPr txBox="true"/>
          <p:nvPr/>
        </p:nvSpPr>
        <p:spPr>
          <a:xfrm rot="0">
            <a:off x="917176" y="4260871"/>
            <a:ext cx="4475197" cy="5765813"/>
          </a:xfrm>
          <a:prstGeom prst="rect">
            <a:avLst/>
          </a:prstGeom>
        </p:spPr>
        <p:txBody>
          <a:bodyPr anchor="t" rtlCol="false" tIns="0" lIns="0" bIns="0" rIns="0">
            <a:spAutoFit/>
          </a:bodyPr>
          <a:lstStyle/>
          <a:p>
            <a:pPr marL="530835" indent="-265418" lvl="1">
              <a:lnSpc>
                <a:spcPts val="3442"/>
              </a:lnSpc>
              <a:buFont typeface="Arial"/>
              <a:buChar char="•"/>
            </a:pPr>
            <a:r>
              <a:rPr lang="en-US" sz="2458">
                <a:solidFill>
                  <a:srgbClr val="000000"/>
                </a:solidFill>
                <a:latin typeface="Aileron Bold"/>
              </a:rPr>
              <a:t>HR Heart rate (beats per minute) </a:t>
            </a:r>
          </a:p>
          <a:p>
            <a:pPr marL="530835" indent="-265418" lvl="1">
              <a:lnSpc>
                <a:spcPts val="3442"/>
              </a:lnSpc>
              <a:buFont typeface="Arial"/>
              <a:buChar char="•"/>
            </a:pPr>
            <a:r>
              <a:rPr lang="en-US" sz="2458">
                <a:solidFill>
                  <a:srgbClr val="000000"/>
                </a:solidFill>
                <a:latin typeface="Aileron Bold"/>
              </a:rPr>
              <a:t>O2Sat Pulse oximetry (%) </a:t>
            </a:r>
          </a:p>
          <a:p>
            <a:pPr marL="530835" indent="-265418" lvl="1">
              <a:lnSpc>
                <a:spcPts val="3442"/>
              </a:lnSpc>
              <a:buFont typeface="Arial"/>
              <a:buChar char="•"/>
            </a:pPr>
            <a:r>
              <a:rPr lang="en-US" sz="2458">
                <a:solidFill>
                  <a:srgbClr val="000000"/>
                </a:solidFill>
                <a:latin typeface="Aileron Bold"/>
              </a:rPr>
              <a:t>Temp Temperature (Deg C) </a:t>
            </a:r>
          </a:p>
          <a:p>
            <a:pPr marL="530835" indent="-265418" lvl="1">
              <a:lnSpc>
                <a:spcPts val="3442"/>
              </a:lnSpc>
              <a:buFont typeface="Arial"/>
              <a:buChar char="•"/>
            </a:pPr>
            <a:r>
              <a:rPr lang="en-US" sz="2458">
                <a:solidFill>
                  <a:srgbClr val="000000"/>
                </a:solidFill>
                <a:latin typeface="Aileron Bold"/>
              </a:rPr>
              <a:t>SBP Systolic BP (mm Hg) </a:t>
            </a:r>
          </a:p>
          <a:p>
            <a:pPr marL="530835" indent="-265418" lvl="1">
              <a:lnSpc>
                <a:spcPts val="3442"/>
              </a:lnSpc>
              <a:buFont typeface="Arial"/>
              <a:buChar char="•"/>
            </a:pPr>
            <a:r>
              <a:rPr lang="en-US" sz="2458">
                <a:solidFill>
                  <a:srgbClr val="000000"/>
                </a:solidFill>
                <a:latin typeface="Aileron Bold"/>
              </a:rPr>
              <a:t>MAP Mean arterial pressure (mm Hg)</a:t>
            </a:r>
          </a:p>
          <a:p>
            <a:pPr marL="530835" indent="-265418" lvl="1">
              <a:lnSpc>
                <a:spcPts val="3442"/>
              </a:lnSpc>
              <a:buFont typeface="Arial"/>
              <a:buChar char="•"/>
            </a:pPr>
            <a:r>
              <a:rPr lang="en-US" sz="2458">
                <a:solidFill>
                  <a:srgbClr val="000000"/>
                </a:solidFill>
                <a:latin typeface="Aileron Bold"/>
              </a:rPr>
              <a:t> DBP Diastolic BP (mm Hg) </a:t>
            </a:r>
          </a:p>
          <a:p>
            <a:pPr marL="530835" indent="-265418" lvl="1">
              <a:lnSpc>
                <a:spcPts val="3442"/>
              </a:lnSpc>
              <a:buFont typeface="Arial"/>
              <a:buChar char="•"/>
            </a:pPr>
            <a:r>
              <a:rPr lang="en-US" sz="2458">
                <a:solidFill>
                  <a:srgbClr val="000000"/>
                </a:solidFill>
                <a:latin typeface="Aileron Bold"/>
              </a:rPr>
              <a:t>Resp Respiration rate (breaths per minute) </a:t>
            </a:r>
          </a:p>
          <a:p>
            <a:pPr marL="530835" indent="-265418" lvl="1">
              <a:lnSpc>
                <a:spcPts val="3442"/>
              </a:lnSpc>
              <a:buFont typeface="Arial"/>
              <a:buChar char="•"/>
            </a:pPr>
            <a:r>
              <a:rPr lang="en-US" sz="2458">
                <a:solidFill>
                  <a:srgbClr val="FEFEFE"/>
                </a:solidFill>
                <a:latin typeface="Aileron Bold"/>
              </a:rPr>
              <a:t>EtCO2 End tidal carbon dioxide (mm Hg)</a:t>
            </a:r>
          </a:p>
          <a:p>
            <a:pPr marL="224592" indent="-112296" lvl="1">
              <a:lnSpc>
                <a:spcPts val="1456"/>
              </a:lnSpc>
              <a:buFont typeface="Arial"/>
              <a:buChar char="•"/>
            </a:pPr>
          </a:p>
        </p:txBody>
      </p:sp>
      <p:sp>
        <p:nvSpPr>
          <p:cNvPr name="TextBox 23" id="23"/>
          <p:cNvSpPr txBox="true"/>
          <p:nvPr/>
        </p:nvSpPr>
        <p:spPr>
          <a:xfrm rot="0">
            <a:off x="7919273" y="2976989"/>
            <a:ext cx="2856458" cy="573405"/>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Aileron Bold"/>
              </a:rPr>
              <a:t>PATIENT INFO</a:t>
            </a:r>
          </a:p>
        </p:txBody>
      </p:sp>
      <p:sp>
        <p:nvSpPr>
          <p:cNvPr name="TextBox 24" id="24"/>
          <p:cNvSpPr txBox="true"/>
          <p:nvPr/>
        </p:nvSpPr>
        <p:spPr>
          <a:xfrm rot="0">
            <a:off x="6982569" y="4812982"/>
            <a:ext cx="4468211" cy="3418840"/>
          </a:xfrm>
          <a:prstGeom prst="rect">
            <a:avLst/>
          </a:prstGeom>
        </p:spPr>
        <p:txBody>
          <a:bodyPr anchor="t" rtlCol="false" tIns="0" lIns="0" bIns="0" rIns="0">
            <a:spAutoFit/>
          </a:bodyPr>
          <a:lstStyle/>
          <a:p>
            <a:pPr marL="690877" indent="-345439" lvl="1">
              <a:lnSpc>
                <a:spcPts val="4479"/>
              </a:lnSpc>
              <a:buFont typeface="Arial"/>
              <a:buChar char="•"/>
            </a:pPr>
            <a:r>
              <a:rPr lang="en-US" sz="3199">
                <a:solidFill>
                  <a:srgbClr val="000000"/>
                </a:solidFill>
                <a:latin typeface="Aileron Bold"/>
              </a:rPr>
              <a:t>Age </a:t>
            </a:r>
          </a:p>
          <a:p>
            <a:pPr>
              <a:lnSpc>
                <a:spcPts val="4479"/>
              </a:lnSpc>
            </a:pPr>
            <a:r>
              <a:rPr lang="en-US" sz="3199">
                <a:solidFill>
                  <a:srgbClr val="000000"/>
                </a:solidFill>
                <a:latin typeface="Aileron Bold"/>
              </a:rPr>
              <a:t>            Years </a:t>
            </a:r>
          </a:p>
          <a:p>
            <a:pPr marL="690877" indent="-345439" lvl="1">
              <a:lnSpc>
                <a:spcPts val="4479"/>
              </a:lnSpc>
              <a:buFont typeface="Arial"/>
              <a:buChar char="•"/>
            </a:pPr>
            <a:r>
              <a:rPr lang="en-US" sz="3199">
                <a:solidFill>
                  <a:srgbClr val="000000"/>
                </a:solidFill>
                <a:latin typeface="Aileron Bold"/>
              </a:rPr>
              <a:t>Gender </a:t>
            </a:r>
          </a:p>
          <a:p>
            <a:pPr algn="ctr">
              <a:lnSpc>
                <a:spcPts val="4479"/>
              </a:lnSpc>
            </a:pPr>
            <a:r>
              <a:rPr lang="en-US" sz="3199">
                <a:solidFill>
                  <a:srgbClr val="000000"/>
                </a:solidFill>
                <a:latin typeface="Aileron Bold"/>
              </a:rPr>
              <a:t>              Female (0) or     Male (1)</a:t>
            </a:r>
          </a:p>
          <a:p>
            <a:pPr>
              <a:lnSpc>
                <a:spcPts val="5039"/>
              </a:lnSpc>
            </a:pPr>
          </a:p>
        </p:txBody>
      </p:sp>
      <p:sp>
        <p:nvSpPr>
          <p:cNvPr name="TextBox 25" id="25"/>
          <p:cNvSpPr txBox="true"/>
          <p:nvPr/>
        </p:nvSpPr>
        <p:spPr>
          <a:xfrm rot="0">
            <a:off x="12926306" y="2996039"/>
            <a:ext cx="5070471" cy="504825"/>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Aileron Bold"/>
              </a:rPr>
              <a:t>Outcome (column 44) </a:t>
            </a:r>
          </a:p>
        </p:txBody>
      </p:sp>
      <p:sp>
        <p:nvSpPr>
          <p:cNvPr name="TextBox 26" id="26"/>
          <p:cNvSpPr txBox="true"/>
          <p:nvPr/>
        </p:nvSpPr>
        <p:spPr>
          <a:xfrm rot="0">
            <a:off x="13307306" y="4539614"/>
            <a:ext cx="3094583" cy="1659255"/>
          </a:xfrm>
          <a:prstGeom prst="rect">
            <a:avLst/>
          </a:prstGeom>
        </p:spPr>
        <p:txBody>
          <a:bodyPr anchor="t" rtlCol="false" tIns="0" lIns="0" bIns="0" rIns="0">
            <a:spAutoFit/>
          </a:bodyPr>
          <a:lstStyle/>
          <a:p>
            <a:pPr marL="647698" indent="-323849" lvl="1">
              <a:lnSpc>
                <a:spcPts val="4199"/>
              </a:lnSpc>
              <a:buFont typeface="Arial"/>
              <a:buChar char="•"/>
            </a:pPr>
            <a:r>
              <a:rPr lang="en-US" sz="2999">
                <a:solidFill>
                  <a:srgbClr val="000000"/>
                </a:solidFill>
                <a:latin typeface="Aileron Bold"/>
              </a:rPr>
              <a:t>SEPSIS (1) </a:t>
            </a:r>
          </a:p>
          <a:p>
            <a:pPr marL="647698" indent="-323849" lvl="1">
              <a:lnSpc>
                <a:spcPts val="4199"/>
              </a:lnSpc>
              <a:buFont typeface="Arial"/>
              <a:buChar char="•"/>
            </a:pPr>
            <a:r>
              <a:rPr lang="en-US" sz="2999">
                <a:solidFill>
                  <a:srgbClr val="000000"/>
                </a:solidFill>
                <a:latin typeface="Aileron Bold"/>
              </a:rPr>
              <a:t>NO SEPSIS(0)</a:t>
            </a:r>
          </a:p>
          <a:p>
            <a:pPr>
              <a:lnSpc>
                <a:spcPts val="503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663043" cy="853677"/>
          </a:xfrm>
          <a:custGeom>
            <a:avLst/>
            <a:gdLst/>
            <a:ahLst/>
            <a:cxnLst/>
            <a:rect r="r" b="b" t="t" l="l"/>
            <a:pathLst>
              <a:path h="853677" w="2663043">
                <a:moveTo>
                  <a:pt x="0" y="0"/>
                </a:moveTo>
                <a:lnTo>
                  <a:pt x="2663043" y="0"/>
                </a:lnTo>
                <a:lnTo>
                  <a:pt x="2663043" y="853677"/>
                </a:lnTo>
                <a:lnTo>
                  <a:pt x="0" y="853677"/>
                </a:lnTo>
                <a:lnTo>
                  <a:pt x="0" y="0"/>
                </a:lnTo>
                <a:close/>
              </a:path>
            </a:pathLst>
          </a:custGeom>
          <a:blipFill>
            <a:blip r:embed="rId2"/>
            <a:stretch>
              <a:fillRect l="0" t="0" r="0" b="0"/>
            </a:stretch>
          </a:blipFill>
        </p:spPr>
      </p:sp>
      <p:sp>
        <p:nvSpPr>
          <p:cNvPr name="TextBox 3" id="3"/>
          <p:cNvSpPr txBox="true"/>
          <p:nvPr/>
        </p:nvSpPr>
        <p:spPr>
          <a:xfrm rot="0">
            <a:off x="160319" y="2696880"/>
            <a:ext cx="10419969" cy="69202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00000"/>
                </a:solidFill>
                <a:latin typeface="Aileron Bold"/>
              </a:rPr>
              <a:t>BaseExcess Measure of excess bicarbonate (mmol/L)</a:t>
            </a:r>
          </a:p>
          <a:p>
            <a:pPr marL="604519" indent="-302260" lvl="1">
              <a:lnSpc>
                <a:spcPts val="3919"/>
              </a:lnSpc>
              <a:buFont typeface="Arial"/>
              <a:buChar char="•"/>
            </a:pPr>
            <a:r>
              <a:rPr lang="en-US" sz="2799">
                <a:solidFill>
                  <a:srgbClr val="000000"/>
                </a:solidFill>
                <a:latin typeface="Aileron Bold"/>
              </a:rPr>
              <a:t>HCO3 Bicarbonate (mmol/L)</a:t>
            </a:r>
          </a:p>
          <a:p>
            <a:pPr marL="604519" indent="-302260" lvl="1">
              <a:lnSpc>
                <a:spcPts val="3919"/>
              </a:lnSpc>
              <a:buFont typeface="Arial"/>
              <a:buChar char="•"/>
            </a:pPr>
            <a:r>
              <a:rPr lang="en-US" sz="2799">
                <a:solidFill>
                  <a:srgbClr val="ED1C24"/>
                </a:solidFill>
                <a:latin typeface="Aileron Bold"/>
              </a:rPr>
              <a:t>FiO2 Fraction of inspired oxygen (%)</a:t>
            </a:r>
          </a:p>
          <a:p>
            <a:pPr marL="604519" indent="-302260" lvl="1">
              <a:lnSpc>
                <a:spcPts val="3919"/>
              </a:lnSpc>
              <a:buFont typeface="Arial"/>
              <a:buChar char="•"/>
            </a:pPr>
            <a:r>
              <a:rPr lang="en-US" sz="2799">
                <a:solidFill>
                  <a:srgbClr val="000000"/>
                </a:solidFill>
                <a:latin typeface="Aileron Bold"/>
              </a:rPr>
              <a:t>pH N/A</a:t>
            </a:r>
          </a:p>
          <a:p>
            <a:pPr marL="604519" indent="-302260" lvl="1">
              <a:lnSpc>
                <a:spcPts val="3919"/>
              </a:lnSpc>
              <a:buFont typeface="Arial"/>
              <a:buChar char="•"/>
            </a:pPr>
            <a:r>
              <a:rPr lang="en-US" sz="2799">
                <a:solidFill>
                  <a:srgbClr val="000000"/>
                </a:solidFill>
                <a:latin typeface="Aileron Bold"/>
              </a:rPr>
              <a:t>PaCO2 Partial pressure of carbon dioxide from arterial blood (mm Hg)</a:t>
            </a:r>
          </a:p>
          <a:p>
            <a:pPr marL="604519" indent="-302260" lvl="1">
              <a:lnSpc>
                <a:spcPts val="3919"/>
              </a:lnSpc>
              <a:buFont typeface="Arial"/>
              <a:buChar char="•"/>
            </a:pPr>
            <a:r>
              <a:rPr lang="en-US" sz="2799">
                <a:solidFill>
                  <a:srgbClr val="000000"/>
                </a:solidFill>
                <a:latin typeface="Aileron Bold"/>
              </a:rPr>
              <a:t>SaO2 Oxygen saturation from arterial blood (%)</a:t>
            </a:r>
          </a:p>
          <a:p>
            <a:pPr marL="604519" indent="-302260" lvl="1">
              <a:lnSpc>
                <a:spcPts val="3919"/>
              </a:lnSpc>
              <a:buFont typeface="Arial"/>
              <a:buChar char="•"/>
            </a:pPr>
            <a:r>
              <a:rPr lang="en-US" sz="2799">
                <a:solidFill>
                  <a:srgbClr val="000000"/>
                </a:solidFill>
                <a:latin typeface="Aileron Bold"/>
              </a:rPr>
              <a:t>AST Aspartate transaminase (IU/L)</a:t>
            </a:r>
          </a:p>
          <a:p>
            <a:pPr marL="604519" indent="-302260" lvl="1">
              <a:lnSpc>
                <a:spcPts val="3919"/>
              </a:lnSpc>
              <a:buFont typeface="Arial"/>
              <a:buChar char="•"/>
            </a:pPr>
            <a:r>
              <a:rPr lang="en-US" sz="2799">
                <a:solidFill>
                  <a:srgbClr val="000000"/>
                </a:solidFill>
                <a:latin typeface="Aileron Bold"/>
              </a:rPr>
              <a:t>BUN Blood urea nitrogen (mg/dL)</a:t>
            </a:r>
          </a:p>
          <a:p>
            <a:pPr marL="604519" indent="-302260" lvl="1">
              <a:lnSpc>
                <a:spcPts val="3919"/>
              </a:lnSpc>
              <a:buFont typeface="Arial"/>
              <a:buChar char="•"/>
            </a:pPr>
            <a:r>
              <a:rPr lang="en-US" sz="2799">
                <a:solidFill>
                  <a:srgbClr val="000000"/>
                </a:solidFill>
                <a:latin typeface="Aileron Bold"/>
              </a:rPr>
              <a:t>Alkalinephos Alkaline phosphatase (IU/L)</a:t>
            </a:r>
          </a:p>
          <a:p>
            <a:pPr marL="604519" indent="-302260" lvl="1">
              <a:lnSpc>
                <a:spcPts val="3919"/>
              </a:lnSpc>
              <a:buFont typeface="Arial"/>
              <a:buChar char="•"/>
            </a:pPr>
            <a:r>
              <a:rPr lang="en-US" sz="2799">
                <a:solidFill>
                  <a:srgbClr val="000000"/>
                </a:solidFill>
                <a:latin typeface="Aileron Bold"/>
              </a:rPr>
              <a:t>Calcium (mg/dL)</a:t>
            </a:r>
          </a:p>
          <a:p>
            <a:pPr marL="604519" indent="-302260" lvl="1">
              <a:lnSpc>
                <a:spcPts val="3919"/>
              </a:lnSpc>
              <a:buFont typeface="Arial"/>
              <a:buChar char="•"/>
            </a:pPr>
            <a:r>
              <a:rPr lang="en-US" sz="2799">
                <a:solidFill>
                  <a:srgbClr val="000000"/>
                </a:solidFill>
                <a:latin typeface="Aileron Bold"/>
              </a:rPr>
              <a:t>Chloride (mmol/L)</a:t>
            </a:r>
          </a:p>
          <a:p>
            <a:pPr marL="604519" indent="-302260" lvl="1">
              <a:lnSpc>
                <a:spcPts val="3919"/>
              </a:lnSpc>
              <a:buFont typeface="Arial"/>
              <a:buChar char="•"/>
            </a:pPr>
            <a:r>
              <a:rPr lang="en-US" sz="2799">
                <a:solidFill>
                  <a:srgbClr val="000000"/>
                </a:solidFill>
                <a:latin typeface="Aileron Bold"/>
              </a:rPr>
              <a:t>Creatinine (mg/dL)</a:t>
            </a:r>
          </a:p>
          <a:p>
            <a:pPr algn="l" marL="604519" indent="-302260" lvl="1">
              <a:lnSpc>
                <a:spcPts val="3919"/>
              </a:lnSpc>
              <a:buFont typeface="Arial"/>
              <a:buChar char="•"/>
            </a:pPr>
            <a:r>
              <a:rPr lang="en-US" sz="2799">
                <a:solidFill>
                  <a:srgbClr val="000000"/>
                </a:solidFill>
                <a:latin typeface="Aileron Bold"/>
              </a:rPr>
              <a:t>Bilirubin_direct Bilirubin direct (mg/dL)</a:t>
            </a:r>
          </a:p>
        </p:txBody>
      </p:sp>
      <p:sp>
        <p:nvSpPr>
          <p:cNvPr name="TextBox 4" id="4"/>
          <p:cNvSpPr txBox="true"/>
          <p:nvPr/>
        </p:nvSpPr>
        <p:spPr>
          <a:xfrm rot="0">
            <a:off x="10396375" y="2696880"/>
            <a:ext cx="7891625" cy="69202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3131"/>
                </a:solidFill>
                <a:latin typeface="Aileron Bold"/>
              </a:rPr>
              <a:t>Glucose Serum glucose (mg/dL)</a:t>
            </a:r>
          </a:p>
          <a:p>
            <a:pPr marL="604519" indent="-302260" lvl="1">
              <a:lnSpc>
                <a:spcPts val="3919"/>
              </a:lnSpc>
              <a:buFont typeface="Arial"/>
              <a:buChar char="•"/>
            </a:pPr>
            <a:r>
              <a:rPr lang="en-US" sz="2799">
                <a:solidFill>
                  <a:srgbClr val="000000"/>
                </a:solidFill>
                <a:latin typeface="Aileron Bold"/>
              </a:rPr>
              <a:t>Lactate Lactic acid (mg/dL)</a:t>
            </a:r>
          </a:p>
          <a:p>
            <a:pPr marL="604519" indent="-302260" lvl="1">
              <a:lnSpc>
                <a:spcPts val="3919"/>
              </a:lnSpc>
              <a:buFont typeface="Arial"/>
              <a:buChar char="•"/>
            </a:pPr>
            <a:r>
              <a:rPr lang="en-US" sz="2799">
                <a:solidFill>
                  <a:srgbClr val="000000"/>
                </a:solidFill>
                <a:latin typeface="Aileron Bold"/>
              </a:rPr>
              <a:t>Magnesium (mmol/dL)</a:t>
            </a:r>
          </a:p>
          <a:p>
            <a:pPr marL="604519" indent="-302260" lvl="1">
              <a:lnSpc>
                <a:spcPts val="3919"/>
              </a:lnSpc>
              <a:buFont typeface="Arial"/>
              <a:buChar char="•"/>
            </a:pPr>
            <a:r>
              <a:rPr lang="en-US" sz="2799">
                <a:solidFill>
                  <a:srgbClr val="000000"/>
                </a:solidFill>
                <a:latin typeface="Aileron Bold"/>
              </a:rPr>
              <a:t>Phosphate (mg/dL)</a:t>
            </a:r>
          </a:p>
          <a:p>
            <a:pPr marL="604519" indent="-302260" lvl="1">
              <a:lnSpc>
                <a:spcPts val="3919"/>
              </a:lnSpc>
              <a:buFont typeface="Arial"/>
              <a:buChar char="•"/>
            </a:pPr>
            <a:r>
              <a:rPr lang="en-US" sz="2799">
                <a:solidFill>
                  <a:srgbClr val="ED1C24"/>
                </a:solidFill>
                <a:latin typeface="Aileron Bold"/>
              </a:rPr>
              <a:t>Potassium (mmol/L)</a:t>
            </a:r>
          </a:p>
          <a:p>
            <a:pPr marL="604519" indent="-302260" lvl="1">
              <a:lnSpc>
                <a:spcPts val="3919"/>
              </a:lnSpc>
              <a:buFont typeface="Arial"/>
              <a:buChar char="•"/>
            </a:pPr>
            <a:r>
              <a:rPr lang="en-US" sz="2799">
                <a:solidFill>
                  <a:srgbClr val="000000"/>
                </a:solidFill>
                <a:latin typeface="Aileron Bold"/>
              </a:rPr>
              <a:t>Bilirubin_total Total bilirubin (mg/dL)</a:t>
            </a:r>
          </a:p>
          <a:p>
            <a:pPr marL="604519" indent="-302260" lvl="1">
              <a:lnSpc>
                <a:spcPts val="3919"/>
              </a:lnSpc>
              <a:buFont typeface="Arial"/>
              <a:buChar char="•"/>
            </a:pPr>
            <a:r>
              <a:rPr lang="en-US" sz="2799">
                <a:solidFill>
                  <a:srgbClr val="000000"/>
                </a:solidFill>
                <a:latin typeface="Aileron Bold"/>
              </a:rPr>
              <a:t>TroponinI Troponin I (ng/mL)</a:t>
            </a:r>
          </a:p>
          <a:p>
            <a:pPr marL="604519" indent="-302260" lvl="1">
              <a:lnSpc>
                <a:spcPts val="3919"/>
              </a:lnSpc>
              <a:buFont typeface="Arial"/>
              <a:buChar char="•"/>
            </a:pPr>
            <a:r>
              <a:rPr lang="en-US" sz="2799">
                <a:solidFill>
                  <a:srgbClr val="ED1C24"/>
                </a:solidFill>
                <a:latin typeface="Aileron Bold"/>
              </a:rPr>
              <a:t>Hct Hematocrit (%)</a:t>
            </a:r>
          </a:p>
          <a:p>
            <a:pPr marL="604519" indent="-302260" lvl="1">
              <a:lnSpc>
                <a:spcPts val="3919"/>
              </a:lnSpc>
              <a:buFont typeface="Arial"/>
              <a:buChar char="•"/>
            </a:pPr>
            <a:r>
              <a:rPr lang="en-US" sz="2799">
                <a:solidFill>
                  <a:srgbClr val="ED1C24"/>
                </a:solidFill>
                <a:latin typeface="Aileron Bold"/>
              </a:rPr>
              <a:t>Hgb Hemoglobin (g/dL)</a:t>
            </a:r>
          </a:p>
          <a:p>
            <a:pPr marL="604519" indent="-302260" lvl="1">
              <a:lnSpc>
                <a:spcPts val="3919"/>
              </a:lnSpc>
              <a:buFont typeface="Arial"/>
              <a:buChar char="•"/>
            </a:pPr>
            <a:r>
              <a:rPr lang="en-US" sz="2799">
                <a:solidFill>
                  <a:srgbClr val="000000"/>
                </a:solidFill>
                <a:latin typeface="Aileron Bold"/>
              </a:rPr>
              <a:t>PTT partial thromboplastin time (seconds)</a:t>
            </a:r>
          </a:p>
          <a:p>
            <a:pPr marL="604519" indent="-302260" lvl="1">
              <a:lnSpc>
                <a:spcPts val="3919"/>
              </a:lnSpc>
              <a:buFont typeface="Arial"/>
              <a:buChar char="•"/>
            </a:pPr>
            <a:r>
              <a:rPr lang="en-US" sz="2799">
                <a:solidFill>
                  <a:srgbClr val="000000"/>
                </a:solidFill>
                <a:latin typeface="Aileron Bold"/>
              </a:rPr>
              <a:t>WBC Leukocyte count (count10^3/µL) Fibrinogen (mg/dL) Platelets (count10^3/µL)</a:t>
            </a:r>
          </a:p>
          <a:p>
            <a:pPr algn="ctr">
              <a:lnSpc>
                <a:spcPts val="3919"/>
              </a:lnSpc>
              <a:spcBef>
                <a:spcPct val="0"/>
              </a:spcBef>
            </a:pPr>
          </a:p>
        </p:txBody>
      </p:sp>
      <p:sp>
        <p:nvSpPr>
          <p:cNvPr name="TextBox 5" id="5"/>
          <p:cNvSpPr txBox="true"/>
          <p:nvPr/>
        </p:nvSpPr>
        <p:spPr>
          <a:xfrm rot="0">
            <a:off x="3660495" y="914400"/>
            <a:ext cx="11615142" cy="962662"/>
          </a:xfrm>
          <a:prstGeom prst="rect">
            <a:avLst/>
          </a:prstGeom>
        </p:spPr>
        <p:txBody>
          <a:bodyPr anchor="t" rtlCol="false" tIns="0" lIns="0" bIns="0" rIns="0">
            <a:spAutoFit/>
          </a:bodyPr>
          <a:lstStyle/>
          <a:p>
            <a:pPr algn="ctr">
              <a:lnSpc>
                <a:spcPts val="7839"/>
              </a:lnSpc>
              <a:spcBef>
                <a:spcPct val="0"/>
              </a:spcBef>
            </a:pPr>
            <a:r>
              <a:rPr lang="en-US" sz="5599">
                <a:solidFill>
                  <a:srgbClr val="2F78C4"/>
                </a:solidFill>
                <a:latin typeface="Aileron Bold"/>
              </a:rPr>
              <a:t>Laboratory values (columns 9-34)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3964237" y="1286274"/>
            <a:ext cx="10639304" cy="5289108"/>
          </a:xfrm>
          <a:custGeom>
            <a:avLst/>
            <a:gdLst/>
            <a:ahLst/>
            <a:cxnLst/>
            <a:rect r="r" b="b" t="t" l="l"/>
            <a:pathLst>
              <a:path h="5289108" w="10639304">
                <a:moveTo>
                  <a:pt x="0" y="0"/>
                </a:moveTo>
                <a:lnTo>
                  <a:pt x="10639303" y="0"/>
                </a:lnTo>
                <a:lnTo>
                  <a:pt x="10639303" y="5289108"/>
                </a:lnTo>
                <a:lnTo>
                  <a:pt x="0" y="5289108"/>
                </a:lnTo>
                <a:lnTo>
                  <a:pt x="0" y="0"/>
                </a:lnTo>
                <a:close/>
              </a:path>
            </a:pathLst>
          </a:custGeom>
          <a:blipFill>
            <a:blip r:embed="rId2"/>
            <a:stretch>
              <a:fillRect l="0" t="-603" r="-3286" b="-603"/>
            </a:stretch>
          </a:blipFill>
        </p:spPr>
      </p:sp>
      <p:sp>
        <p:nvSpPr>
          <p:cNvPr name="Freeform 3" id="3"/>
          <p:cNvSpPr/>
          <p:nvPr/>
        </p:nvSpPr>
        <p:spPr>
          <a:xfrm flipH="false" flipV="false" rot="0">
            <a:off x="0" y="62697"/>
            <a:ext cx="3551290" cy="1138417"/>
          </a:xfrm>
          <a:custGeom>
            <a:avLst/>
            <a:gdLst/>
            <a:ahLst/>
            <a:cxnLst/>
            <a:rect r="r" b="b" t="t" l="l"/>
            <a:pathLst>
              <a:path h="1138417" w="3551290">
                <a:moveTo>
                  <a:pt x="0" y="0"/>
                </a:moveTo>
                <a:lnTo>
                  <a:pt x="3551290" y="0"/>
                </a:lnTo>
                <a:lnTo>
                  <a:pt x="3551290" y="1138418"/>
                </a:lnTo>
                <a:lnTo>
                  <a:pt x="0" y="1138418"/>
                </a:lnTo>
                <a:lnTo>
                  <a:pt x="0" y="0"/>
                </a:lnTo>
                <a:close/>
              </a:path>
            </a:pathLst>
          </a:custGeom>
          <a:blipFill>
            <a:blip r:embed="rId3"/>
            <a:stretch>
              <a:fillRect l="0" t="0" r="0" b="0"/>
            </a:stretch>
          </a:blipFill>
        </p:spPr>
      </p:sp>
      <p:grpSp>
        <p:nvGrpSpPr>
          <p:cNvPr name="Group 4" id="4"/>
          <p:cNvGrpSpPr/>
          <p:nvPr/>
        </p:nvGrpSpPr>
        <p:grpSpPr>
          <a:xfrm rot="0">
            <a:off x="119816" y="6661107"/>
            <a:ext cx="1095321" cy="1038943"/>
            <a:chOff x="0" y="0"/>
            <a:chExt cx="288480" cy="273631"/>
          </a:xfrm>
        </p:grpSpPr>
        <p:sp>
          <p:nvSpPr>
            <p:cNvPr name="Freeform 5" id="5"/>
            <p:cNvSpPr/>
            <p:nvPr/>
          </p:nvSpPr>
          <p:spPr>
            <a:xfrm flipH="false" flipV="false" rot="0">
              <a:off x="0" y="0"/>
              <a:ext cx="288480" cy="273631"/>
            </a:xfrm>
            <a:custGeom>
              <a:avLst/>
              <a:gdLst/>
              <a:ahLst/>
              <a:cxnLst/>
              <a:rect r="r" b="b" t="t" l="l"/>
              <a:pathLst>
                <a:path h="273631" w="288480">
                  <a:moveTo>
                    <a:pt x="136816" y="0"/>
                  </a:moveTo>
                  <a:lnTo>
                    <a:pt x="151664" y="0"/>
                  </a:lnTo>
                  <a:cubicBezTo>
                    <a:pt x="227225" y="0"/>
                    <a:pt x="288480" y="61254"/>
                    <a:pt x="288480" y="136816"/>
                  </a:cubicBezTo>
                  <a:lnTo>
                    <a:pt x="288480" y="136816"/>
                  </a:lnTo>
                  <a:cubicBezTo>
                    <a:pt x="288480" y="212377"/>
                    <a:pt x="227225" y="273631"/>
                    <a:pt x="151664" y="273631"/>
                  </a:cubicBezTo>
                  <a:lnTo>
                    <a:pt x="136816" y="273631"/>
                  </a:lnTo>
                  <a:cubicBezTo>
                    <a:pt x="61254" y="273631"/>
                    <a:pt x="0" y="212377"/>
                    <a:pt x="0" y="136816"/>
                  </a:cubicBezTo>
                  <a:lnTo>
                    <a:pt x="0" y="136816"/>
                  </a:lnTo>
                  <a:cubicBezTo>
                    <a:pt x="0" y="61254"/>
                    <a:pt x="61254" y="0"/>
                    <a:pt x="136816" y="0"/>
                  </a:cubicBezTo>
                  <a:close/>
                </a:path>
              </a:pathLst>
            </a:custGeom>
            <a:solidFill>
              <a:srgbClr val="1C88CF"/>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7" id="7"/>
          <p:cNvGrpSpPr/>
          <p:nvPr/>
        </p:nvGrpSpPr>
        <p:grpSpPr>
          <a:xfrm rot="0">
            <a:off x="1564007" y="6661107"/>
            <a:ext cx="16898428" cy="1162558"/>
            <a:chOff x="0" y="0"/>
            <a:chExt cx="4450615" cy="306188"/>
          </a:xfrm>
        </p:grpSpPr>
        <p:sp>
          <p:nvSpPr>
            <p:cNvPr name="Freeform 8" id="8"/>
            <p:cNvSpPr/>
            <p:nvPr/>
          </p:nvSpPr>
          <p:spPr>
            <a:xfrm flipH="false" flipV="false" rot="0">
              <a:off x="0" y="0"/>
              <a:ext cx="4450615" cy="306188"/>
            </a:xfrm>
            <a:custGeom>
              <a:avLst/>
              <a:gdLst/>
              <a:ahLst/>
              <a:cxnLst/>
              <a:rect r="r" b="b" t="t" l="l"/>
              <a:pathLst>
                <a:path h="306188" w="4450615">
                  <a:moveTo>
                    <a:pt x="0" y="0"/>
                  </a:moveTo>
                  <a:lnTo>
                    <a:pt x="4450615" y="0"/>
                  </a:lnTo>
                  <a:lnTo>
                    <a:pt x="4450615" y="306188"/>
                  </a:lnTo>
                  <a:lnTo>
                    <a:pt x="0" y="306188"/>
                  </a:lnTo>
                  <a:lnTo>
                    <a:pt x="0" y="0"/>
                  </a:lnTo>
                </a:path>
              </a:pathLst>
            </a:custGeom>
            <a:solidFill>
              <a:srgbClr val="1C88CF"/>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10" id="10"/>
          <p:cNvSpPr txBox="true"/>
          <p:nvPr/>
        </p:nvSpPr>
        <p:spPr>
          <a:xfrm rot="0">
            <a:off x="5164262" y="272813"/>
            <a:ext cx="7959477" cy="655956"/>
          </a:xfrm>
          <a:prstGeom prst="rect">
            <a:avLst/>
          </a:prstGeom>
        </p:spPr>
        <p:txBody>
          <a:bodyPr anchor="t" rtlCol="false" tIns="0" lIns="0" bIns="0" rIns="0">
            <a:spAutoFit/>
          </a:bodyPr>
          <a:lstStyle/>
          <a:p>
            <a:pPr algn="ctr">
              <a:lnSpc>
                <a:spcPts val="5319"/>
              </a:lnSpc>
            </a:pPr>
            <a:r>
              <a:rPr lang="en-US" sz="3799">
                <a:solidFill>
                  <a:srgbClr val="2F78C4"/>
                </a:solidFill>
                <a:latin typeface="Aileron Bold"/>
              </a:rPr>
              <a:t>EDA - HANDLING MISSING VALUES</a:t>
            </a:r>
          </a:p>
        </p:txBody>
      </p:sp>
      <p:sp>
        <p:nvSpPr>
          <p:cNvPr name="TextBox 11" id="11"/>
          <p:cNvSpPr txBox="true"/>
          <p:nvPr/>
        </p:nvSpPr>
        <p:spPr>
          <a:xfrm rot="0">
            <a:off x="326139" y="6758938"/>
            <a:ext cx="682675" cy="748031"/>
          </a:xfrm>
          <a:prstGeom prst="rect">
            <a:avLst/>
          </a:prstGeom>
        </p:spPr>
        <p:txBody>
          <a:bodyPr anchor="t" rtlCol="false" tIns="0" lIns="0" bIns="0" rIns="0">
            <a:spAutoFit/>
          </a:bodyPr>
          <a:lstStyle/>
          <a:p>
            <a:pPr algn="ctr">
              <a:lnSpc>
                <a:spcPts val="6019"/>
              </a:lnSpc>
              <a:spcBef>
                <a:spcPct val="0"/>
              </a:spcBef>
            </a:pPr>
            <a:r>
              <a:rPr lang="en-US" sz="4299">
                <a:solidFill>
                  <a:srgbClr val="FEFEFE"/>
                </a:solidFill>
                <a:latin typeface="Aileron Bold"/>
              </a:rPr>
              <a:t>#1</a:t>
            </a:r>
          </a:p>
        </p:txBody>
      </p:sp>
      <p:sp>
        <p:nvSpPr>
          <p:cNvPr name="TextBox 12" id="12"/>
          <p:cNvSpPr txBox="true"/>
          <p:nvPr/>
        </p:nvSpPr>
        <p:spPr>
          <a:xfrm rot="0">
            <a:off x="1775645" y="6729599"/>
            <a:ext cx="15914749" cy="970450"/>
          </a:xfrm>
          <a:prstGeom prst="rect">
            <a:avLst/>
          </a:prstGeom>
        </p:spPr>
        <p:txBody>
          <a:bodyPr anchor="t" rtlCol="false" tIns="0" lIns="0" bIns="0" rIns="0">
            <a:spAutoFit/>
          </a:bodyPr>
          <a:lstStyle/>
          <a:p>
            <a:pPr>
              <a:lnSpc>
                <a:spcPts val="3948"/>
              </a:lnSpc>
              <a:spcBef>
                <a:spcPct val="0"/>
              </a:spcBef>
            </a:pPr>
            <a:r>
              <a:rPr lang="en-US" sz="2820">
                <a:solidFill>
                  <a:srgbClr val="FEFEFE"/>
                </a:solidFill>
                <a:latin typeface="Aileron Bold"/>
              </a:rPr>
              <a:t>The sepsis data collected has many missing values in it. There is more than 90% missing values in the dataset.</a:t>
            </a:r>
          </a:p>
        </p:txBody>
      </p:sp>
      <p:grpSp>
        <p:nvGrpSpPr>
          <p:cNvPr name="Group 13" id="13"/>
          <p:cNvGrpSpPr/>
          <p:nvPr/>
        </p:nvGrpSpPr>
        <p:grpSpPr>
          <a:xfrm rot="0">
            <a:off x="16090473" y="8290792"/>
            <a:ext cx="1168827" cy="1084752"/>
            <a:chOff x="0" y="0"/>
            <a:chExt cx="307839" cy="285696"/>
          </a:xfrm>
        </p:grpSpPr>
        <p:sp>
          <p:nvSpPr>
            <p:cNvPr name="Freeform 14" id="14"/>
            <p:cNvSpPr/>
            <p:nvPr/>
          </p:nvSpPr>
          <p:spPr>
            <a:xfrm flipH="false" flipV="false" rot="0">
              <a:off x="0" y="0"/>
              <a:ext cx="307839" cy="285696"/>
            </a:xfrm>
            <a:custGeom>
              <a:avLst/>
              <a:gdLst/>
              <a:ahLst/>
              <a:cxnLst/>
              <a:rect r="r" b="b" t="t" l="l"/>
              <a:pathLst>
                <a:path h="285696" w="307839">
                  <a:moveTo>
                    <a:pt x="142848" y="0"/>
                  </a:moveTo>
                  <a:lnTo>
                    <a:pt x="164991" y="0"/>
                  </a:lnTo>
                  <a:cubicBezTo>
                    <a:pt x="243884" y="0"/>
                    <a:pt x="307839" y="63955"/>
                    <a:pt x="307839" y="142848"/>
                  </a:cubicBezTo>
                  <a:lnTo>
                    <a:pt x="307839" y="142848"/>
                  </a:lnTo>
                  <a:cubicBezTo>
                    <a:pt x="307839" y="221741"/>
                    <a:pt x="243884" y="285696"/>
                    <a:pt x="164991" y="285696"/>
                  </a:cubicBezTo>
                  <a:lnTo>
                    <a:pt x="142848" y="285696"/>
                  </a:lnTo>
                  <a:cubicBezTo>
                    <a:pt x="63955" y="285696"/>
                    <a:pt x="0" y="221741"/>
                    <a:pt x="0" y="142848"/>
                  </a:cubicBezTo>
                  <a:lnTo>
                    <a:pt x="0" y="142848"/>
                  </a:lnTo>
                  <a:cubicBezTo>
                    <a:pt x="0" y="63955"/>
                    <a:pt x="63955" y="0"/>
                    <a:pt x="142848" y="0"/>
                  </a:cubicBezTo>
                  <a:close/>
                </a:path>
              </a:pathLst>
            </a:custGeom>
            <a:solidFill>
              <a:srgbClr val="000048"/>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6" id="16"/>
          <p:cNvGrpSpPr/>
          <p:nvPr/>
        </p:nvGrpSpPr>
        <p:grpSpPr>
          <a:xfrm rot="0">
            <a:off x="0" y="7993461"/>
            <a:ext cx="15848584" cy="1785857"/>
            <a:chOff x="0" y="0"/>
            <a:chExt cx="4174113" cy="470349"/>
          </a:xfrm>
        </p:grpSpPr>
        <p:sp>
          <p:nvSpPr>
            <p:cNvPr name="Freeform 17" id="17"/>
            <p:cNvSpPr/>
            <p:nvPr/>
          </p:nvSpPr>
          <p:spPr>
            <a:xfrm flipH="false" flipV="false" rot="0">
              <a:off x="0" y="0"/>
              <a:ext cx="4174113" cy="470349"/>
            </a:xfrm>
            <a:custGeom>
              <a:avLst/>
              <a:gdLst/>
              <a:ahLst/>
              <a:cxnLst/>
              <a:rect r="r" b="b" t="t" l="l"/>
              <a:pathLst>
                <a:path h="470349" w="4174113">
                  <a:moveTo>
                    <a:pt x="0" y="0"/>
                  </a:moveTo>
                  <a:lnTo>
                    <a:pt x="4174113" y="0"/>
                  </a:lnTo>
                  <a:lnTo>
                    <a:pt x="4174113" y="470349"/>
                  </a:lnTo>
                  <a:lnTo>
                    <a:pt x="0" y="470349"/>
                  </a:lnTo>
                  <a:lnTo>
                    <a:pt x="0" y="0"/>
                  </a:lnTo>
                </a:path>
              </a:pathLst>
            </a:custGeom>
            <a:solidFill>
              <a:srgbClr val="000048"/>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19" id="19"/>
          <p:cNvSpPr txBox="true"/>
          <p:nvPr/>
        </p:nvSpPr>
        <p:spPr>
          <a:xfrm rot="0">
            <a:off x="16349474" y="8474075"/>
            <a:ext cx="650825" cy="705486"/>
          </a:xfrm>
          <a:prstGeom prst="rect">
            <a:avLst/>
          </a:prstGeom>
        </p:spPr>
        <p:txBody>
          <a:bodyPr anchor="t" rtlCol="false" tIns="0" lIns="0" bIns="0" rIns="0">
            <a:spAutoFit/>
          </a:bodyPr>
          <a:lstStyle/>
          <a:p>
            <a:pPr algn="ctr">
              <a:lnSpc>
                <a:spcPts val="5739"/>
              </a:lnSpc>
              <a:spcBef>
                <a:spcPct val="0"/>
              </a:spcBef>
            </a:pPr>
            <a:r>
              <a:rPr lang="en-US" sz="4099">
                <a:solidFill>
                  <a:srgbClr val="FEFEFE"/>
                </a:solidFill>
                <a:latin typeface="Aileron Bold"/>
              </a:rPr>
              <a:t>#2</a:t>
            </a:r>
          </a:p>
        </p:txBody>
      </p:sp>
      <p:sp>
        <p:nvSpPr>
          <p:cNvPr name="TextBox 20" id="20"/>
          <p:cNvSpPr txBox="true"/>
          <p:nvPr/>
        </p:nvSpPr>
        <p:spPr>
          <a:xfrm rot="0">
            <a:off x="2188592" y="8138662"/>
            <a:ext cx="12599908" cy="1949450"/>
          </a:xfrm>
          <a:prstGeom prst="rect">
            <a:avLst/>
          </a:prstGeom>
        </p:spPr>
        <p:txBody>
          <a:bodyPr anchor="t" rtlCol="false" tIns="0" lIns="0" bIns="0" rIns="0">
            <a:spAutoFit/>
          </a:bodyPr>
          <a:lstStyle/>
          <a:p>
            <a:pPr>
              <a:lnSpc>
                <a:spcPts val="3919"/>
              </a:lnSpc>
            </a:pPr>
            <a:r>
              <a:rPr lang="en-US" sz="2799">
                <a:solidFill>
                  <a:srgbClr val="FEFEFE"/>
                </a:solidFill>
                <a:latin typeface="Aileron Bold"/>
              </a:rPr>
              <a:t>Two steps to handle:</a:t>
            </a:r>
          </a:p>
          <a:p>
            <a:pPr>
              <a:lnSpc>
                <a:spcPts val="3919"/>
              </a:lnSpc>
            </a:pPr>
            <a:r>
              <a:rPr lang="en-US" sz="2799">
                <a:solidFill>
                  <a:srgbClr val="FEFEFE"/>
                </a:solidFill>
                <a:latin typeface="Aileron Bold"/>
              </a:rPr>
              <a:t> Remove features with missing values &gt; 92% </a:t>
            </a:r>
          </a:p>
          <a:p>
            <a:pPr>
              <a:lnSpc>
                <a:spcPts val="3919"/>
              </a:lnSpc>
            </a:pPr>
            <a:r>
              <a:rPr lang="en-US" sz="2799">
                <a:solidFill>
                  <a:srgbClr val="FEFEFE"/>
                </a:solidFill>
                <a:latin typeface="Aileron Bold"/>
              </a:rPr>
              <a:t>Categorically encode features to handle missing values</a:t>
            </a:r>
          </a:p>
          <a:p>
            <a:pPr algn="ctr">
              <a:lnSpc>
                <a:spcPts val="377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95300" y="2005999"/>
            <a:ext cx="17259300" cy="7910830"/>
          </a:xfrm>
          <a:prstGeom prst="rect">
            <a:avLst/>
          </a:prstGeom>
        </p:spPr>
        <p:txBody>
          <a:bodyPr anchor="t" rtlCol="false" tIns="0" lIns="0" bIns="0" rIns="0">
            <a:spAutoFit/>
          </a:bodyPr>
          <a:lstStyle/>
          <a:p>
            <a:pPr>
              <a:lnSpc>
                <a:spcPts val="3919"/>
              </a:lnSpc>
            </a:pPr>
          </a:p>
          <a:p>
            <a:pPr marL="604519" indent="-302260" lvl="1">
              <a:lnSpc>
                <a:spcPts val="3919"/>
              </a:lnSpc>
              <a:buFont typeface="Arial"/>
              <a:buChar char="•"/>
            </a:pPr>
            <a:r>
              <a:rPr lang="en-US" sz="2799">
                <a:solidFill>
                  <a:srgbClr val="000000"/>
                </a:solidFill>
                <a:latin typeface="Aileron Bold"/>
              </a:rPr>
              <a:t>HR (beats/min) - Heart Rate higher than 90 beats per minute</a:t>
            </a:r>
          </a:p>
          <a:p>
            <a:pPr marL="604519" indent="-302260" lvl="1">
              <a:lnSpc>
                <a:spcPts val="3919"/>
              </a:lnSpc>
              <a:buFont typeface="Arial"/>
              <a:buChar char="•"/>
            </a:pPr>
            <a:r>
              <a:rPr lang="en-US" sz="2799">
                <a:solidFill>
                  <a:srgbClr val="000000"/>
                </a:solidFill>
                <a:latin typeface="Aileron Bold"/>
              </a:rPr>
              <a:t>Oxygen Saturation (%) - Pulse oximetry</a:t>
            </a:r>
          </a:p>
          <a:p>
            <a:pPr marL="604519" indent="-302260" lvl="1">
              <a:lnSpc>
                <a:spcPts val="3919"/>
              </a:lnSpc>
              <a:buFont typeface="Arial"/>
              <a:buChar char="•"/>
            </a:pPr>
            <a:r>
              <a:rPr lang="en-US" sz="2799">
                <a:solidFill>
                  <a:srgbClr val="000000"/>
                </a:solidFill>
                <a:latin typeface="Aileron Bold"/>
              </a:rPr>
              <a:t>Temp (Deg C) - Temperature - Fever abover 101ºF (38ºC) or below 96.8ºF (36ºC)</a:t>
            </a:r>
          </a:p>
          <a:p>
            <a:pPr marL="604519" indent="-302260" lvl="1">
              <a:lnSpc>
                <a:spcPts val="3919"/>
              </a:lnSpc>
              <a:buFont typeface="Arial"/>
              <a:buChar char="•"/>
            </a:pPr>
            <a:r>
              <a:rPr lang="en-US" sz="2799">
                <a:solidFill>
                  <a:srgbClr val="000000"/>
                </a:solidFill>
                <a:latin typeface="Aileron Bold"/>
              </a:rPr>
              <a:t>SBP (mm Hg) - Systolic BP - Systolic Blood Pressure less than or equal to 100 mm of mercury</a:t>
            </a:r>
          </a:p>
          <a:p>
            <a:pPr marL="604519" indent="-302260" lvl="1">
              <a:lnSpc>
                <a:spcPts val="3919"/>
              </a:lnSpc>
              <a:buFont typeface="Arial"/>
              <a:buChar char="•"/>
            </a:pPr>
            <a:r>
              <a:rPr lang="en-US" sz="2799">
                <a:solidFill>
                  <a:srgbClr val="000000"/>
                </a:solidFill>
                <a:latin typeface="Aileron Bold"/>
              </a:rPr>
              <a:t>MAP (mm Hg) - Mean arterial pressure - persistent hypotension; MAP &gt;65 mmHg.</a:t>
            </a:r>
          </a:p>
          <a:p>
            <a:pPr marL="604519" indent="-302260" lvl="1">
              <a:lnSpc>
                <a:spcPts val="3919"/>
              </a:lnSpc>
              <a:buFont typeface="Arial"/>
              <a:buChar char="•"/>
            </a:pPr>
            <a:r>
              <a:rPr lang="en-US" sz="2799">
                <a:solidFill>
                  <a:srgbClr val="000000"/>
                </a:solidFill>
                <a:latin typeface="Aileron Bold"/>
              </a:rPr>
              <a:t>DBP (mm Hg) - Diastolic BP</a:t>
            </a:r>
          </a:p>
          <a:p>
            <a:pPr marL="604519" indent="-302260" lvl="1">
              <a:lnSpc>
                <a:spcPts val="3919"/>
              </a:lnSpc>
              <a:buFont typeface="Arial"/>
              <a:buChar char="•"/>
            </a:pPr>
            <a:r>
              <a:rPr lang="en-US" sz="2799">
                <a:solidFill>
                  <a:srgbClr val="000000"/>
                </a:solidFill>
                <a:latin typeface="Aileron Bold"/>
              </a:rPr>
              <a:t>Resp (breaths per minute) - Respiration rate - Breathing rate higher than 20 breaths per min</a:t>
            </a:r>
          </a:p>
          <a:p>
            <a:pPr>
              <a:lnSpc>
                <a:spcPts val="3919"/>
              </a:lnSpc>
            </a:pPr>
          </a:p>
          <a:p>
            <a:pPr>
              <a:lnSpc>
                <a:spcPts val="3919"/>
              </a:lnSpc>
            </a:pPr>
          </a:p>
          <a:p>
            <a:pPr>
              <a:lnSpc>
                <a:spcPts val="3919"/>
              </a:lnSpc>
            </a:pPr>
          </a:p>
          <a:p>
            <a:pPr marL="604519" indent="-302260" lvl="1">
              <a:lnSpc>
                <a:spcPts val="3919"/>
              </a:lnSpc>
              <a:buFont typeface="Arial"/>
              <a:buChar char="•"/>
            </a:pPr>
            <a:r>
              <a:rPr lang="en-US" sz="2799">
                <a:solidFill>
                  <a:srgbClr val="000000"/>
                </a:solidFill>
                <a:latin typeface="Aileron Bold"/>
              </a:rPr>
              <a:t>FiO2 Fraction of inspired oxygen (%) - FiO2 ≥ 0.60</a:t>
            </a:r>
          </a:p>
          <a:p>
            <a:pPr marL="604519" indent="-302260" lvl="1">
              <a:lnSpc>
                <a:spcPts val="3919"/>
              </a:lnSpc>
              <a:buFont typeface="Arial"/>
              <a:buChar char="•"/>
            </a:pPr>
            <a:r>
              <a:rPr lang="en-US" sz="2799">
                <a:solidFill>
                  <a:srgbClr val="000000"/>
                </a:solidFill>
                <a:latin typeface="Aileron Bold"/>
              </a:rPr>
              <a:t>Glucose</a:t>
            </a:r>
          </a:p>
          <a:p>
            <a:pPr marL="604519" indent="-302260" lvl="1">
              <a:lnSpc>
                <a:spcPts val="3919"/>
              </a:lnSpc>
              <a:buFont typeface="Arial"/>
              <a:buChar char="•"/>
            </a:pPr>
            <a:r>
              <a:rPr lang="en-US" sz="2799">
                <a:solidFill>
                  <a:srgbClr val="000000"/>
                </a:solidFill>
                <a:latin typeface="Aileron Bold"/>
              </a:rPr>
              <a:t>Potassium (mmol/L)</a:t>
            </a:r>
          </a:p>
          <a:p>
            <a:pPr marL="604519" indent="-302260" lvl="1">
              <a:lnSpc>
                <a:spcPts val="3919"/>
              </a:lnSpc>
              <a:buFont typeface="Arial"/>
              <a:buChar char="•"/>
            </a:pPr>
            <a:r>
              <a:rPr lang="en-US" sz="2799">
                <a:solidFill>
                  <a:srgbClr val="000000"/>
                </a:solidFill>
                <a:latin typeface="Aileron Bold"/>
              </a:rPr>
              <a:t>Hct Hematocrit (%)</a:t>
            </a:r>
          </a:p>
          <a:p>
            <a:pPr algn="ctr">
              <a:lnSpc>
                <a:spcPts val="3919"/>
              </a:lnSpc>
              <a:spcBef>
                <a:spcPct val="0"/>
              </a:spcBef>
            </a:pPr>
          </a:p>
        </p:txBody>
      </p:sp>
      <p:sp>
        <p:nvSpPr>
          <p:cNvPr name="Freeform 3" id="3"/>
          <p:cNvSpPr/>
          <p:nvPr/>
        </p:nvSpPr>
        <p:spPr>
          <a:xfrm flipH="false" flipV="false" rot="0">
            <a:off x="15597509" y="9424524"/>
            <a:ext cx="2690491" cy="862476"/>
          </a:xfrm>
          <a:custGeom>
            <a:avLst/>
            <a:gdLst/>
            <a:ahLst/>
            <a:cxnLst/>
            <a:rect r="r" b="b" t="t" l="l"/>
            <a:pathLst>
              <a:path h="862476" w="2690491">
                <a:moveTo>
                  <a:pt x="0" y="0"/>
                </a:moveTo>
                <a:lnTo>
                  <a:pt x="2690491" y="0"/>
                </a:lnTo>
                <a:lnTo>
                  <a:pt x="2690491" y="862476"/>
                </a:lnTo>
                <a:lnTo>
                  <a:pt x="0" y="862476"/>
                </a:lnTo>
                <a:lnTo>
                  <a:pt x="0" y="0"/>
                </a:lnTo>
                <a:close/>
              </a:path>
            </a:pathLst>
          </a:custGeom>
          <a:blipFill>
            <a:blip r:embed="rId2"/>
            <a:stretch>
              <a:fillRect l="0" t="0" r="0" b="0"/>
            </a:stretch>
          </a:blipFill>
        </p:spPr>
      </p:sp>
      <p:grpSp>
        <p:nvGrpSpPr>
          <p:cNvPr name="Group 4" id="4"/>
          <p:cNvGrpSpPr/>
          <p:nvPr/>
        </p:nvGrpSpPr>
        <p:grpSpPr>
          <a:xfrm rot="0">
            <a:off x="827104" y="1248228"/>
            <a:ext cx="2925781" cy="814921"/>
            <a:chOff x="0" y="0"/>
            <a:chExt cx="770576" cy="214629"/>
          </a:xfrm>
        </p:grpSpPr>
        <p:sp>
          <p:nvSpPr>
            <p:cNvPr name="Freeform 5" id="5"/>
            <p:cNvSpPr/>
            <p:nvPr/>
          </p:nvSpPr>
          <p:spPr>
            <a:xfrm flipH="false" flipV="false" rot="0">
              <a:off x="0" y="0"/>
              <a:ext cx="770576" cy="214629"/>
            </a:xfrm>
            <a:custGeom>
              <a:avLst/>
              <a:gdLst/>
              <a:ahLst/>
              <a:cxnLst/>
              <a:rect r="r" b="b" t="t" l="l"/>
              <a:pathLst>
                <a:path h="214629" w="770576">
                  <a:moveTo>
                    <a:pt x="107315" y="0"/>
                  </a:moveTo>
                  <a:lnTo>
                    <a:pt x="663261" y="0"/>
                  </a:lnTo>
                  <a:cubicBezTo>
                    <a:pt x="691723" y="0"/>
                    <a:pt x="719019" y="11306"/>
                    <a:pt x="739144" y="31432"/>
                  </a:cubicBezTo>
                  <a:cubicBezTo>
                    <a:pt x="759270" y="51557"/>
                    <a:pt x="770576" y="78853"/>
                    <a:pt x="770576" y="107315"/>
                  </a:cubicBezTo>
                  <a:lnTo>
                    <a:pt x="770576" y="107315"/>
                  </a:lnTo>
                  <a:cubicBezTo>
                    <a:pt x="770576" y="135776"/>
                    <a:pt x="759270" y="163072"/>
                    <a:pt x="739144" y="183198"/>
                  </a:cubicBezTo>
                  <a:cubicBezTo>
                    <a:pt x="719019" y="203323"/>
                    <a:pt x="691723" y="214629"/>
                    <a:pt x="663261" y="214629"/>
                  </a:cubicBezTo>
                  <a:lnTo>
                    <a:pt x="107315" y="214629"/>
                  </a:lnTo>
                  <a:cubicBezTo>
                    <a:pt x="78853" y="214629"/>
                    <a:pt x="51557" y="203323"/>
                    <a:pt x="31432" y="183198"/>
                  </a:cubicBezTo>
                  <a:cubicBezTo>
                    <a:pt x="11306" y="163072"/>
                    <a:pt x="0" y="135776"/>
                    <a:pt x="0" y="107315"/>
                  </a:cubicBezTo>
                  <a:lnTo>
                    <a:pt x="0" y="107315"/>
                  </a:lnTo>
                  <a:cubicBezTo>
                    <a:pt x="0" y="78853"/>
                    <a:pt x="11306" y="51557"/>
                    <a:pt x="31432" y="31432"/>
                  </a:cubicBezTo>
                  <a:cubicBezTo>
                    <a:pt x="51557" y="11306"/>
                    <a:pt x="78853" y="0"/>
                    <a:pt x="107315" y="0"/>
                  </a:cubicBezTo>
                  <a:close/>
                </a:path>
              </a:pathLst>
            </a:custGeom>
            <a:solidFill>
              <a:srgbClr val="000048"/>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7" id="7"/>
          <p:cNvGrpSpPr/>
          <p:nvPr/>
        </p:nvGrpSpPr>
        <p:grpSpPr>
          <a:xfrm rot="0">
            <a:off x="827104" y="6315924"/>
            <a:ext cx="3360886" cy="939237"/>
            <a:chOff x="0" y="0"/>
            <a:chExt cx="885172" cy="247371"/>
          </a:xfrm>
        </p:grpSpPr>
        <p:sp>
          <p:nvSpPr>
            <p:cNvPr name="Freeform 8" id="8"/>
            <p:cNvSpPr/>
            <p:nvPr/>
          </p:nvSpPr>
          <p:spPr>
            <a:xfrm flipH="false" flipV="false" rot="0">
              <a:off x="0" y="0"/>
              <a:ext cx="885172" cy="247371"/>
            </a:xfrm>
            <a:custGeom>
              <a:avLst/>
              <a:gdLst/>
              <a:ahLst/>
              <a:cxnLst/>
              <a:rect r="r" b="b" t="t" l="l"/>
              <a:pathLst>
                <a:path h="247371" w="885172">
                  <a:moveTo>
                    <a:pt x="117480" y="0"/>
                  </a:moveTo>
                  <a:lnTo>
                    <a:pt x="767691" y="0"/>
                  </a:lnTo>
                  <a:cubicBezTo>
                    <a:pt x="832574" y="0"/>
                    <a:pt x="885172" y="52598"/>
                    <a:pt x="885172" y="117480"/>
                  </a:cubicBezTo>
                  <a:lnTo>
                    <a:pt x="885172" y="129891"/>
                  </a:lnTo>
                  <a:cubicBezTo>
                    <a:pt x="885172" y="194773"/>
                    <a:pt x="832574" y="247371"/>
                    <a:pt x="767691" y="247371"/>
                  </a:cubicBezTo>
                  <a:lnTo>
                    <a:pt x="117480" y="247371"/>
                  </a:lnTo>
                  <a:cubicBezTo>
                    <a:pt x="52598" y="247371"/>
                    <a:pt x="0" y="194773"/>
                    <a:pt x="0" y="129891"/>
                  </a:cubicBezTo>
                  <a:lnTo>
                    <a:pt x="0" y="117480"/>
                  </a:lnTo>
                  <a:cubicBezTo>
                    <a:pt x="0" y="52598"/>
                    <a:pt x="52598" y="0"/>
                    <a:pt x="117480" y="0"/>
                  </a:cubicBezTo>
                  <a:close/>
                </a:path>
              </a:pathLst>
            </a:custGeom>
            <a:solidFill>
              <a:srgbClr val="000048"/>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10" id="10"/>
          <p:cNvGrpSpPr/>
          <p:nvPr/>
        </p:nvGrpSpPr>
        <p:grpSpPr>
          <a:xfrm rot="0">
            <a:off x="1028700" y="1396381"/>
            <a:ext cx="518614" cy="51861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FFFFF"/>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TextBox 13" id="13"/>
          <p:cNvSpPr txBox="true"/>
          <p:nvPr/>
        </p:nvSpPr>
        <p:spPr>
          <a:xfrm rot="0">
            <a:off x="827104" y="349249"/>
            <a:ext cx="17910495" cy="679451"/>
          </a:xfrm>
          <a:prstGeom prst="rect">
            <a:avLst/>
          </a:prstGeom>
        </p:spPr>
        <p:txBody>
          <a:bodyPr anchor="t" rtlCol="false" tIns="0" lIns="0" bIns="0" rIns="0">
            <a:spAutoFit/>
          </a:bodyPr>
          <a:lstStyle/>
          <a:p>
            <a:pPr algn="ctr">
              <a:lnSpc>
                <a:spcPts val="5599"/>
              </a:lnSpc>
              <a:spcBef>
                <a:spcPct val="0"/>
              </a:spcBef>
            </a:pPr>
            <a:r>
              <a:rPr lang="en-US" sz="3999">
                <a:solidFill>
                  <a:srgbClr val="2F78C4"/>
                </a:solidFill>
                <a:latin typeface="Aileron Bold"/>
              </a:rPr>
              <a:t>After Dropping features with missing values more than 92%</a:t>
            </a:r>
          </a:p>
        </p:txBody>
      </p:sp>
      <p:sp>
        <p:nvSpPr>
          <p:cNvPr name="TextBox 14" id="14"/>
          <p:cNvSpPr txBox="true"/>
          <p:nvPr/>
        </p:nvSpPr>
        <p:spPr>
          <a:xfrm rot="0">
            <a:off x="1590202" y="1407226"/>
            <a:ext cx="2162683" cy="439775"/>
          </a:xfrm>
          <a:prstGeom prst="rect">
            <a:avLst/>
          </a:prstGeom>
        </p:spPr>
        <p:txBody>
          <a:bodyPr anchor="t" rtlCol="false" tIns="0" lIns="0" bIns="0" rIns="0">
            <a:spAutoFit/>
          </a:bodyPr>
          <a:lstStyle/>
          <a:p>
            <a:pPr>
              <a:lnSpc>
                <a:spcPts val="3585"/>
              </a:lnSpc>
              <a:spcBef>
                <a:spcPct val="0"/>
              </a:spcBef>
            </a:pPr>
            <a:r>
              <a:rPr lang="en-US" sz="2561">
                <a:solidFill>
                  <a:srgbClr val="FEFEFE"/>
                </a:solidFill>
                <a:latin typeface="Aileron Bold"/>
              </a:rPr>
              <a:t>Vital Signs :</a:t>
            </a:r>
          </a:p>
        </p:txBody>
      </p:sp>
      <p:sp>
        <p:nvSpPr>
          <p:cNvPr name="TextBox 15" id="15"/>
          <p:cNvSpPr txBox="true"/>
          <p:nvPr/>
        </p:nvSpPr>
        <p:spPr>
          <a:xfrm rot="0">
            <a:off x="1923193" y="6520799"/>
            <a:ext cx="1829693" cy="448310"/>
          </a:xfrm>
          <a:prstGeom prst="rect">
            <a:avLst/>
          </a:prstGeom>
        </p:spPr>
        <p:txBody>
          <a:bodyPr anchor="t" rtlCol="false" tIns="0" lIns="0" bIns="0" rIns="0">
            <a:spAutoFit/>
          </a:bodyPr>
          <a:lstStyle/>
          <a:p>
            <a:pPr algn="ctr">
              <a:lnSpc>
                <a:spcPts val="3640"/>
              </a:lnSpc>
              <a:spcBef>
                <a:spcPct val="0"/>
              </a:spcBef>
            </a:pPr>
            <a:r>
              <a:rPr lang="en-US" sz="2600">
                <a:solidFill>
                  <a:srgbClr val="FEFEFE"/>
                </a:solidFill>
                <a:latin typeface="Aileron Bold"/>
              </a:rPr>
              <a:t>Lab values :</a:t>
            </a:r>
          </a:p>
        </p:txBody>
      </p:sp>
      <p:grpSp>
        <p:nvGrpSpPr>
          <p:cNvPr name="Group 16" id="16"/>
          <p:cNvGrpSpPr/>
          <p:nvPr/>
        </p:nvGrpSpPr>
        <p:grpSpPr>
          <a:xfrm rot="0">
            <a:off x="1128013" y="6427086"/>
            <a:ext cx="716913" cy="71691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FFFFFF"/>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TextBox 19" id="19"/>
          <p:cNvSpPr txBox="true"/>
          <p:nvPr/>
        </p:nvSpPr>
        <p:spPr>
          <a:xfrm rot="0">
            <a:off x="1041920" y="1386448"/>
            <a:ext cx="444550" cy="481330"/>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Aileron Bold"/>
              </a:rPr>
              <a:t>#1</a:t>
            </a:r>
          </a:p>
        </p:txBody>
      </p:sp>
      <p:sp>
        <p:nvSpPr>
          <p:cNvPr name="TextBox 20" id="20"/>
          <p:cNvSpPr txBox="true"/>
          <p:nvPr/>
        </p:nvSpPr>
        <p:spPr>
          <a:xfrm rot="0">
            <a:off x="1235805" y="6470257"/>
            <a:ext cx="501329" cy="539870"/>
          </a:xfrm>
          <a:prstGeom prst="rect">
            <a:avLst/>
          </a:prstGeom>
        </p:spPr>
        <p:txBody>
          <a:bodyPr anchor="t" rtlCol="false" tIns="0" lIns="0" bIns="0" rIns="0">
            <a:spAutoFit/>
          </a:bodyPr>
          <a:lstStyle/>
          <a:p>
            <a:pPr algn="ctr">
              <a:lnSpc>
                <a:spcPts val="4420"/>
              </a:lnSpc>
              <a:spcBef>
                <a:spcPct val="0"/>
              </a:spcBef>
            </a:pPr>
            <a:r>
              <a:rPr lang="en-US" sz="3157">
                <a:solidFill>
                  <a:srgbClr val="000000"/>
                </a:solidFill>
                <a:latin typeface="Aileron Bold"/>
              </a:rPr>
              <a:t>#2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67366" y="260012"/>
            <a:ext cx="10316633" cy="9766977"/>
          </a:xfrm>
          <a:custGeom>
            <a:avLst/>
            <a:gdLst/>
            <a:ahLst/>
            <a:cxnLst/>
            <a:rect r="r" b="b" t="t" l="l"/>
            <a:pathLst>
              <a:path h="9766977" w="10316633">
                <a:moveTo>
                  <a:pt x="0" y="0"/>
                </a:moveTo>
                <a:lnTo>
                  <a:pt x="10316633" y="0"/>
                </a:lnTo>
                <a:lnTo>
                  <a:pt x="10316633" y="9766976"/>
                </a:lnTo>
                <a:lnTo>
                  <a:pt x="0" y="9766976"/>
                </a:lnTo>
                <a:lnTo>
                  <a:pt x="0" y="0"/>
                </a:lnTo>
                <a:close/>
              </a:path>
            </a:pathLst>
          </a:custGeom>
          <a:blipFill>
            <a:blip r:embed="rId2"/>
            <a:stretch>
              <a:fillRect l="0" t="0" r="0" b="0"/>
            </a:stretch>
          </a:blipFill>
        </p:spPr>
      </p:sp>
      <p:sp>
        <p:nvSpPr>
          <p:cNvPr name="Freeform 3" id="3"/>
          <p:cNvSpPr/>
          <p:nvPr/>
        </p:nvSpPr>
        <p:spPr>
          <a:xfrm flipH="false" flipV="false" rot="0">
            <a:off x="0" y="0"/>
            <a:ext cx="3209026" cy="1028700"/>
          </a:xfrm>
          <a:custGeom>
            <a:avLst/>
            <a:gdLst/>
            <a:ahLst/>
            <a:cxnLst/>
            <a:rect r="r" b="b" t="t" l="l"/>
            <a:pathLst>
              <a:path h="1028700" w="3209026">
                <a:moveTo>
                  <a:pt x="0" y="0"/>
                </a:moveTo>
                <a:lnTo>
                  <a:pt x="3209026" y="0"/>
                </a:lnTo>
                <a:lnTo>
                  <a:pt x="3209026" y="1028700"/>
                </a:lnTo>
                <a:lnTo>
                  <a:pt x="0" y="1028700"/>
                </a:lnTo>
                <a:lnTo>
                  <a:pt x="0" y="0"/>
                </a:lnTo>
                <a:close/>
              </a:path>
            </a:pathLst>
          </a:custGeom>
          <a:blipFill>
            <a:blip r:embed="rId3"/>
            <a:stretch>
              <a:fillRect l="0" t="0" r="0" b="0"/>
            </a:stretch>
          </a:blipFill>
        </p:spPr>
      </p:sp>
      <p:sp>
        <p:nvSpPr>
          <p:cNvPr name="TextBox 4" id="4"/>
          <p:cNvSpPr txBox="true"/>
          <p:nvPr/>
        </p:nvSpPr>
        <p:spPr>
          <a:xfrm rot="0">
            <a:off x="1424312" y="4274965"/>
            <a:ext cx="4955441" cy="1679921"/>
          </a:xfrm>
          <a:prstGeom prst="rect">
            <a:avLst/>
          </a:prstGeom>
        </p:spPr>
        <p:txBody>
          <a:bodyPr anchor="t" rtlCol="false" tIns="0" lIns="0" bIns="0" rIns="0">
            <a:spAutoFit/>
          </a:bodyPr>
          <a:lstStyle/>
          <a:p>
            <a:pPr algn="ctr">
              <a:lnSpc>
                <a:spcPts val="4496"/>
              </a:lnSpc>
            </a:pPr>
            <a:r>
              <a:rPr lang="en-US" sz="3211">
                <a:solidFill>
                  <a:srgbClr val="000000"/>
                </a:solidFill>
                <a:latin typeface="Aileron Bold"/>
              </a:rPr>
              <a:t>Correlation Matrix </a:t>
            </a:r>
          </a:p>
          <a:p>
            <a:pPr algn="ctr">
              <a:lnSpc>
                <a:spcPts val="4496"/>
              </a:lnSpc>
            </a:pPr>
            <a:r>
              <a:rPr lang="en-US" sz="3211">
                <a:solidFill>
                  <a:srgbClr val="000000"/>
                </a:solidFill>
                <a:latin typeface="Aileron Bold"/>
              </a:rPr>
              <a:t>After </a:t>
            </a:r>
          </a:p>
          <a:p>
            <a:pPr algn="ctr">
              <a:lnSpc>
                <a:spcPts val="4496"/>
              </a:lnSpc>
              <a:spcBef>
                <a:spcPct val="0"/>
              </a:spcBef>
            </a:pPr>
            <a:r>
              <a:rPr lang="en-US" sz="3211">
                <a:solidFill>
                  <a:srgbClr val="000000"/>
                </a:solidFill>
                <a:latin typeface="Aileron Bold"/>
              </a:rPr>
              <a:t>Removing Missing Values</a:t>
            </a:r>
          </a:p>
        </p:txBody>
      </p:sp>
      <p:sp>
        <p:nvSpPr>
          <p:cNvPr name="TextBox 5" id="5"/>
          <p:cNvSpPr txBox="true"/>
          <p:nvPr/>
        </p:nvSpPr>
        <p:spPr>
          <a:xfrm rot="0">
            <a:off x="236698" y="6330022"/>
            <a:ext cx="7330668" cy="604955"/>
          </a:xfrm>
          <a:prstGeom prst="rect">
            <a:avLst/>
          </a:prstGeom>
        </p:spPr>
        <p:txBody>
          <a:bodyPr anchor="t" rtlCol="false" tIns="0" lIns="0" bIns="0" rIns="0">
            <a:spAutoFit/>
          </a:bodyPr>
          <a:lstStyle/>
          <a:p>
            <a:pPr algn="ctr">
              <a:lnSpc>
                <a:spcPts val="4981"/>
              </a:lnSpc>
              <a:spcBef>
                <a:spcPct val="0"/>
              </a:spcBef>
            </a:pPr>
            <a:r>
              <a:rPr lang="en-US" sz="3557">
                <a:solidFill>
                  <a:srgbClr val="2F78C4"/>
                </a:solidFill>
                <a:latin typeface="Aileron Bold"/>
              </a:rPr>
              <a:t>Removed missing values &gt; 92%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2193" y="2712727"/>
            <a:ext cx="17488321" cy="2874158"/>
          </a:xfrm>
          <a:custGeom>
            <a:avLst/>
            <a:gdLst/>
            <a:ahLst/>
            <a:cxnLst/>
            <a:rect r="r" b="b" t="t" l="l"/>
            <a:pathLst>
              <a:path h="2874158" w="17488321">
                <a:moveTo>
                  <a:pt x="0" y="0"/>
                </a:moveTo>
                <a:lnTo>
                  <a:pt x="17488321" y="0"/>
                </a:lnTo>
                <a:lnTo>
                  <a:pt x="17488321" y="2874158"/>
                </a:lnTo>
                <a:lnTo>
                  <a:pt x="0" y="2874158"/>
                </a:lnTo>
                <a:lnTo>
                  <a:pt x="0" y="0"/>
                </a:lnTo>
                <a:close/>
              </a:path>
            </a:pathLst>
          </a:custGeom>
          <a:blipFill>
            <a:blip r:embed="rId2"/>
            <a:stretch>
              <a:fillRect l="0" t="0" r="0" b="0"/>
            </a:stretch>
          </a:blipFill>
        </p:spPr>
      </p:sp>
      <p:sp>
        <p:nvSpPr>
          <p:cNvPr name="Freeform 3" id="3"/>
          <p:cNvSpPr/>
          <p:nvPr/>
        </p:nvSpPr>
        <p:spPr>
          <a:xfrm flipH="false" flipV="false" rot="0">
            <a:off x="0" y="-10894"/>
            <a:ext cx="2950553" cy="945843"/>
          </a:xfrm>
          <a:custGeom>
            <a:avLst/>
            <a:gdLst/>
            <a:ahLst/>
            <a:cxnLst/>
            <a:rect r="r" b="b" t="t" l="l"/>
            <a:pathLst>
              <a:path h="945843" w="2950553">
                <a:moveTo>
                  <a:pt x="0" y="0"/>
                </a:moveTo>
                <a:lnTo>
                  <a:pt x="2950553" y="0"/>
                </a:lnTo>
                <a:lnTo>
                  <a:pt x="2950553" y="945842"/>
                </a:lnTo>
                <a:lnTo>
                  <a:pt x="0" y="945842"/>
                </a:lnTo>
                <a:lnTo>
                  <a:pt x="0" y="0"/>
                </a:lnTo>
                <a:close/>
              </a:path>
            </a:pathLst>
          </a:custGeom>
          <a:blipFill>
            <a:blip r:embed="rId3"/>
            <a:stretch>
              <a:fillRect l="0" t="0" r="0" b="0"/>
            </a:stretch>
          </a:blipFill>
        </p:spPr>
      </p:sp>
      <p:grpSp>
        <p:nvGrpSpPr>
          <p:cNvPr name="Group 4" id="4"/>
          <p:cNvGrpSpPr/>
          <p:nvPr/>
        </p:nvGrpSpPr>
        <p:grpSpPr>
          <a:xfrm rot="0">
            <a:off x="442193" y="5634510"/>
            <a:ext cx="17488321" cy="4652490"/>
            <a:chOff x="0" y="0"/>
            <a:chExt cx="4605978" cy="1225347"/>
          </a:xfrm>
        </p:grpSpPr>
        <p:sp>
          <p:nvSpPr>
            <p:cNvPr name="Freeform 5" id="5"/>
            <p:cNvSpPr/>
            <p:nvPr/>
          </p:nvSpPr>
          <p:spPr>
            <a:xfrm flipH="false" flipV="false" rot="0">
              <a:off x="0" y="0"/>
              <a:ext cx="4605978" cy="1225347"/>
            </a:xfrm>
            <a:custGeom>
              <a:avLst/>
              <a:gdLst/>
              <a:ahLst/>
              <a:cxnLst/>
              <a:rect r="r" b="b" t="t" l="l"/>
              <a:pathLst>
                <a:path h="1225347" w="4605978">
                  <a:moveTo>
                    <a:pt x="22577" y="0"/>
                  </a:moveTo>
                  <a:lnTo>
                    <a:pt x="4583400" y="0"/>
                  </a:lnTo>
                  <a:cubicBezTo>
                    <a:pt x="4589388" y="0"/>
                    <a:pt x="4595131" y="2379"/>
                    <a:pt x="4599365" y="6613"/>
                  </a:cubicBezTo>
                  <a:cubicBezTo>
                    <a:pt x="4603599" y="10847"/>
                    <a:pt x="4605978" y="16589"/>
                    <a:pt x="4605978" y="22577"/>
                  </a:cubicBezTo>
                  <a:lnTo>
                    <a:pt x="4605978" y="1202770"/>
                  </a:lnTo>
                  <a:cubicBezTo>
                    <a:pt x="4605978" y="1208758"/>
                    <a:pt x="4603599" y="1214500"/>
                    <a:pt x="4599365" y="1218735"/>
                  </a:cubicBezTo>
                  <a:cubicBezTo>
                    <a:pt x="4595131" y="1222969"/>
                    <a:pt x="4589388" y="1225347"/>
                    <a:pt x="4583400" y="1225347"/>
                  </a:cubicBezTo>
                  <a:lnTo>
                    <a:pt x="22577" y="1225347"/>
                  </a:lnTo>
                  <a:cubicBezTo>
                    <a:pt x="10108" y="1225347"/>
                    <a:pt x="0" y="1215239"/>
                    <a:pt x="0" y="1202770"/>
                  </a:cubicBezTo>
                  <a:lnTo>
                    <a:pt x="0" y="22577"/>
                  </a:lnTo>
                  <a:cubicBezTo>
                    <a:pt x="0" y="16589"/>
                    <a:pt x="2379" y="10847"/>
                    <a:pt x="6613" y="6613"/>
                  </a:cubicBezTo>
                  <a:cubicBezTo>
                    <a:pt x="10847" y="2379"/>
                    <a:pt x="16589" y="0"/>
                    <a:pt x="22577" y="0"/>
                  </a:cubicBezTo>
                  <a:close/>
                </a:path>
              </a:pathLst>
            </a:custGeom>
            <a:solidFill>
              <a:srgbClr val="000048"/>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7" id="7"/>
          <p:cNvSpPr txBox="true"/>
          <p:nvPr/>
        </p:nvSpPr>
        <p:spPr>
          <a:xfrm rot="0">
            <a:off x="1427242" y="725705"/>
            <a:ext cx="16860758" cy="748031"/>
          </a:xfrm>
          <a:prstGeom prst="rect">
            <a:avLst/>
          </a:prstGeom>
        </p:spPr>
        <p:txBody>
          <a:bodyPr anchor="t" rtlCol="false" tIns="0" lIns="0" bIns="0" rIns="0">
            <a:spAutoFit/>
          </a:bodyPr>
          <a:lstStyle/>
          <a:p>
            <a:pPr algn="ctr">
              <a:lnSpc>
                <a:spcPts val="6019"/>
              </a:lnSpc>
              <a:spcBef>
                <a:spcPct val="0"/>
              </a:spcBef>
            </a:pPr>
            <a:r>
              <a:rPr lang="en-US" sz="4299">
                <a:solidFill>
                  <a:srgbClr val="000000"/>
                </a:solidFill>
                <a:latin typeface="Aileron Bold"/>
              </a:rPr>
              <a:t>FEATURE ENGINEERING AND LABEL ENCODING</a:t>
            </a:r>
          </a:p>
        </p:txBody>
      </p:sp>
      <p:sp>
        <p:nvSpPr>
          <p:cNvPr name="TextBox 8" id="8"/>
          <p:cNvSpPr txBox="true"/>
          <p:nvPr/>
        </p:nvSpPr>
        <p:spPr>
          <a:xfrm rot="0">
            <a:off x="442193" y="2173198"/>
            <a:ext cx="15810405" cy="2537461"/>
          </a:xfrm>
          <a:prstGeom prst="rect">
            <a:avLst/>
          </a:prstGeom>
        </p:spPr>
        <p:txBody>
          <a:bodyPr anchor="t" rtlCol="false" tIns="0" lIns="0" bIns="0" rIns="0">
            <a:spAutoFit/>
          </a:bodyPr>
          <a:lstStyle/>
          <a:p>
            <a:pPr>
              <a:lnSpc>
                <a:spcPts val="5039"/>
              </a:lnSpc>
            </a:pPr>
            <a:r>
              <a:rPr lang="en-US" sz="3599">
                <a:solidFill>
                  <a:srgbClr val="000000"/>
                </a:solidFill>
                <a:latin typeface="Aileron Bold"/>
              </a:rPr>
              <a:t>Developed 8 new features and are described :</a:t>
            </a:r>
          </a:p>
          <a:p>
            <a:pPr>
              <a:lnSpc>
                <a:spcPts val="5039"/>
              </a:lnSpc>
            </a:pPr>
          </a:p>
          <a:p>
            <a:pPr>
              <a:lnSpc>
                <a:spcPts val="5039"/>
              </a:lnSpc>
            </a:pPr>
          </a:p>
          <a:p>
            <a:pPr>
              <a:lnSpc>
                <a:spcPts val="5039"/>
              </a:lnSpc>
              <a:spcBef>
                <a:spcPct val="0"/>
              </a:spcBef>
            </a:pPr>
          </a:p>
        </p:txBody>
      </p:sp>
      <p:grpSp>
        <p:nvGrpSpPr>
          <p:cNvPr name="Group 9" id="9"/>
          <p:cNvGrpSpPr/>
          <p:nvPr/>
        </p:nvGrpSpPr>
        <p:grpSpPr>
          <a:xfrm rot="0">
            <a:off x="1028700" y="5840230"/>
            <a:ext cx="16901814" cy="4446770"/>
            <a:chOff x="0" y="0"/>
            <a:chExt cx="4451507" cy="1171166"/>
          </a:xfrm>
        </p:grpSpPr>
        <p:sp>
          <p:nvSpPr>
            <p:cNvPr name="Freeform 10" id="10"/>
            <p:cNvSpPr/>
            <p:nvPr/>
          </p:nvSpPr>
          <p:spPr>
            <a:xfrm flipH="false" flipV="false" rot="0">
              <a:off x="0" y="0"/>
              <a:ext cx="4451507" cy="1171166"/>
            </a:xfrm>
            <a:custGeom>
              <a:avLst/>
              <a:gdLst/>
              <a:ahLst/>
              <a:cxnLst/>
              <a:rect r="r" b="b" t="t" l="l"/>
              <a:pathLst>
                <a:path h="1171166" w="4451507">
                  <a:moveTo>
                    <a:pt x="23361" y="0"/>
                  </a:moveTo>
                  <a:lnTo>
                    <a:pt x="4428146" y="0"/>
                  </a:lnTo>
                  <a:cubicBezTo>
                    <a:pt x="4441048" y="0"/>
                    <a:pt x="4451507" y="10459"/>
                    <a:pt x="4451507" y="23361"/>
                  </a:cubicBezTo>
                  <a:lnTo>
                    <a:pt x="4451507" y="1147805"/>
                  </a:lnTo>
                  <a:cubicBezTo>
                    <a:pt x="4451507" y="1154001"/>
                    <a:pt x="4449045" y="1159942"/>
                    <a:pt x="4444664" y="1164323"/>
                  </a:cubicBezTo>
                  <a:cubicBezTo>
                    <a:pt x="4440283" y="1168704"/>
                    <a:pt x="4434341" y="1171166"/>
                    <a:pt x="4428146" y="1171166"/>
                  </a:cubicBezTo>
                  <a:lnTo>
                    <a:pt x="23361" y="1171166"/>
                  </a:lnTo>
                  <a:cubicBezTo>
                    <a:pt x="10459" y="1171166"/>
                    <a:pt x="0" y="1160707"/>
                    <a:pt x="0" y="1147805"/>
                  </a:cubicBezTo>
                  <a:lnTo>
                    <a:pt x="0" y="23361"/>
                  </a:lnTo>
                  <a:cubicBezTo>
                    <a:pt x="0" y="10459"/>
                    <a:pt x="10459" y="0"/>
                    <a:pt x="23361" y="0"/>
                  </a:cubicBezTo>
                  <a:close/>
                </a:path>
              </a:pathLst>
            </a:custGeom>
            <a:solidFill>
              <a:srgbClr val="1C88CF"/>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sp>
        <p:nvSpPr>
          <p:cNvPr name="TextBox 12" id="12"/>
          <p:cNvSpPr txBox="true"/>
          <p:nvPr/>
        </p:nvSpPr>
        <p:spPr>
          <a:xfrm rot="0">
            <a:off x="2231889" y="5948835"/>
            <a:ext cx="15251463" cy="3813811"/>
          </a:xfrm>
          <a:prstGeom prst="rect">
            <a:avLst/>
          </a:prstGeom>
        </p:spPr>
        <p:txBody>
          <a:bodyPr anchor="t" rtlCol="false" tIns="0" lIns="0" bIns="0" rIns="0">
            <a:spAutoFit/>
          </a:bodyPr>
          <a:lstStyle/>
          <a:p>
            <a:pPr marL="777235" indent="-388618" lvl="1">
              <a:lnSpc>
                <a:spcPts val="5039"/>
              </a:lnSpc>
              <a:buFont typeface="Arial"/>
              <a:buChar char="•"/>
            </a:pPr>
            <a:r>
              <a:rPr lang="en-US" sz="3599">
                <a:solidFill>
                  <a:srgbClr val="000000"/>
                </a:solidFill>
                <a:latin typeface="Aileron Bold"/>
              </a:rPr>
              <a:t>new_age </a:t>
            </a:r>
            <a:r>
              <a:rPr lang="en-US" sz="3599">
                <a:solidFill>
                  <a:srgbClr val="FEFEFE"/>
                </a:solidFill>
                <a:latin typeface="Aileron Bold"/>
              </a:rPr>
              <a:t>: has 3 categorical values – old, young and adult. </a:t>
            </a:r>
          </a:p>
          <a:p>
            <a:pPr marL="777235" indent="-388618" lvl="1">
              <a:lnSpc>
                <a:spcPts val="5039"/>
              </a:lnSpc>
              <a:buFont typeface="Arial"/>
              <a:buChar char="•"/>
            </a:pPr>
            <a:r>
              <a:rPr lang="en-US" sz="3599">
                <a:solidFill>
                  <a:srgbClr val="000000"/>
                </a:solidFill>
                <a:latin typeface="Aileron Bold"/>
              </a:rPr>
              <a:t>new_hr, new_temp, new_o2sat, new_bp, new_resp, new_map, new_fio2</a:t>
            </a:r>
            <a:r>
              <a:rPr lang="en-US" sz="3599">
                <a:solidFill>
                  <a:srgbClr val="FEFEFE"/>
                </a:solidFill>
                <a:latin typeface="Aileron Bold"/>
              </a:rPr>
              <a:t>: Has 3 categorical values – normal, abnormal and missing Next, performed feature section again on them and selected all above features, plus Gender, Hospital Admission Time and ICU length of Stay for further processing as a training set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9F9F9"/>
        </a:solidFill>
      </p:bgPr>
    </p:bg>
    <p:spTree>
      <p:nvGrpSpPr>
        <p:cNvPr id="1" name=""/>
        <p:cNvGrpSpPr/>
        <p:nvPr/>
      </p:nvGrpSpPr>
      <p:grpSpPr>
        <a:xfrm>
          <a:off x="0" y="0"/>
          <a:ext cx="0" cy="0"/>
          <a:chOff x="0" y="0"/>
          <a:chExt cx="0" cy="0"/>
        </a:xfrm>
      </p:grpSpPr>
      <p:sp>
        <p:nvSpPr>
          <p:cNvPr name="Freeform 2" id="2"/>
          <p:cNvSpPr/>
          <p:nvPr/>
        </p:nvSpPr>
        <p:spPr>
          <a:xfrm flipH="false" flipV="false" rot="0">
            <a:off x="2308100" y="495068"/>
            <a:ext cx="13671800" cy="3561408"/>
          </a:xfrm>
          <a:custGeom>
            <a:avLst/>
            <a:gdLst/>
            <a:ahLst/>
            <a:cxnLst/>
            <a:rect r="r" b="b" t="t" l="l"/>
            <a:pathLst>
              <a:path h="3561408" w="13671800">
                <a:moveTo>
                  <a:pt x="0" y="0"/>
                </a:moveTo>
                <a:lnTo>
                  <a:pt x="13671800" y="0"/>
                </a:lnTo>
                <a:lnTo>
                  <a:pt x="13671800" y="3561409"/>
                </a:lnTo>
                <a:lnTo>
                  <a:pt x="0" y="3561409"/>
                </a:lnTo>
                <a:lnTo>
                  <a:pt x="0" y="0"/>
                </a:lnTo>
                <a:close/>
              </a:path>
            </a:pathLst>
          </a:custGeom>
          <a:blipFill>
            <a:blip r:embed="rId2"/>
            <a:stretch>
              <a:fillRect l="0" t="0" r="0" b="0"/>
            </a:stretch>
          </a:blipFill>
        </p:spPr>
      </p:sp>
      <p:sp>
        <p:nvSpPr>
          <p:cNvPr name="Freeform 3" id="3"/>
          <p:cNvSpPr/>
          <p:nvPr/>
        </p:nvSpPr>
        <p:spPr>
          <a:xfrm flipH="false" flipV="false" rot="0">
            <a:off x="2308100" y="6311369"/>
            <a:ext cx="13945081" cy="3576853"/>
          </a:xfrm>
          <a:custGeom>
            <a:avLst/>
            <a:gdLst/>
            <a:ahLst/>
            <a:cxnLst/>
            <a:rect r="r" b="b" t="t" l="l"/>
            <a:pathLst>
              <a:path h="3576853" w="13945081">
                <a:moveTo>
                  <a:pt x="0" y="0"/>
                </a:moveTo>
                <a:lnTo>
                  <a:pt x="13945081" y="0"/>
                </a:lnTo>
                <a:lnTo>
                  <a:pt x="13945081" y="3576853"/>
                </a:lnTo>
                <a:lnTo>
                  <a:pt x="0" y="3576853"/>
                </a:lnTo>
                <a:lnTo>
                  <a:pt x="0" y="0"/>
                </a:lnTo>
                <a:close/>
              </a:path>
            </a:pathLst>
          </a:custGeom>
          <a:blipFill>
            <a:blip r:embed="rId3"/>
            <a:stretch>
              <a:fillRect l="0" t="0" r="0" b="0"/>
            </a:stretch>
          </a:blipFill>
        </p:spPr>
      </p:sp>
      <p:sp>
        <p:nvSpPr>
          <p:cNvPr name="TextBox 4" id="4"/>
          <p:cNvSpPr txBox="true"/>
          <p:nvPr/>
        </p:nvSpPr>
        <p:spPr>
          <a:xfrm rot="0">
            <a:off x="0" y="4855210"/>
            <a:ext cx="18288000" cy="1899286"/>
          </a:xfrm>
          <a:prstGeom prst="rect">
            <a:avLst/>
          </a:prstGeom>
        </p:spPr>
        <p:txBody>
          <a:bodyPr anchor="t" rtlCol="false" tIns="0" lIns="0" bIns="0" rIns="0">
            <a:spAutoFit/>
          </a:bodyPr>
          <a:lstStyle/>
          <a:p>
            <a:pPr algn="ctr">
              <a:lnSpc>
                <a:spcPts val="5039"/>
              </a:lnSpc>
            </a:pPr>
            <a:r>
              <a:rPr lang="en-US" sz="3599">
                <a:solidFill>
                  <a:srgbClr val="000000"/>
                </a:solidFill>
                <a:latin typeface="Aileron Bold"/>
              </a:rPr>
              <a:t>All these are categorically values. They are </a:t>
            </a:r>
            <a:r>
              <a:rPr lang="en-US" sz="3599" u="sng">
                <a:solidFill>
                  <a:srgbClr val="1C88CF"/>
                </a:solidFill>
                <a:latin typeface="Aileron Bold"/>
              </a:rPr>
              <a:t>encoded</a:t>
            </a:r>
            <a:r>
              <a:rPr lang="en-US" sz="3599">
                <a:solidFill>
                  <a:srgbClr val="1C88CF"/>
                </a:solidFill>
                <a:latin typeface="Aileron Bold"/>
              </a:rPr>
              <a:t> </a:t>
            </a:r>
            <a:r>
              <a:rPr lang="en-US" sz="3599">
                <a:solidFill>
                  <a:srgbClr val="000000"/>
                </a:solidFill>
                <a:latin typeface="Aileron Bold"/>
              </a:rPr>
              <a:t>so that it is easier to run a ML algorithm.</a:t>
            </a:r>
          </a:p>
          <a:p>
            <a:pPr algn="ctr">
              <a:lnSpc>
                <a:spcPts val="503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5247"/>
            <a:ext cx="2961274" cy="949279"/>
          </a:xfrm>
          <a:custGeom>
            <a:avLst/>
            <a:gdLst/>
            <a:ahLst/>
            <a:cxnLst/>
            <a:rect r="r" b="b" t="t" l="l"/>
            <a:pathLst>
              <a:path h="949279" w="2961274">
                <a:moveTo>
                  <a:pt x="0" y="0"/>
                </a:moveTo>
                <a:lnTo>
                  <a:pt x="2961274" y="0"/>
                </a:lnTo>
                <a:lnTo>
                  <a:pt x="2961274" y="949279"/>
                </a:lnTo>
                <a:lnTo>
                  <a:pt x="0" y="949279"/>
                </a:lnTo>
                <a:lnTo>
                  <a:pt x="0" y="0"/>
                </a:lnTo>
                <a:close/>
              </a:path>
            </a:pathLst>
          </a:custGeom>
          <a:blipFill>
            <a:blip r:embed="rId2"/>
            <a:stretch>
              <a:fillRect l="0" t="0" r="0" b="0"/>
            </a:stretch>
          </a:blipFill>
        </p:spPr>
      </p:sp>
      <p:sp>
        <p:nvSpPr>
          <p:cNvPr name="Freeform 3" id="3"/>
          <p:cNvSpPr/>
          <p:nvPr/>
        </p:nvSpPr>
        <p:spPr>
          <a:xfrm flipH="false" flipV="false" rot="0">
            <a:off x="0" y="2119134"/>
            <a:ext cx="8850424" cy="7139166"/>
          </a:xfrm>
          <a:custGeom>
            <a:avLst/>
            <a:gdLst/>
            <a:ahLst/>
            <a:cxnLst/>
            <a:rect r="r" b="b" t="t" l="l"/>
            <a:pathLst>
              <a:path h="7139166" w="8850424">
                <a:moveTo>
                  <a:pt x="0" y="0"/>
                </a:moveTo>
                <a:lnTo>
                  <a:pt x="8850424" y="0"/>
                </a:lnTo>
                <a:lnTo>
                  <a:pt x="8850424" y="7139166"/>
                </a:lnTo>
                <a:lnTo>
                  <a:pt x="0" y="7139166"/>
                </a:lnTo>
                <a:lnTo>
                  <a:pt x="0" y="0"/>
                </a:lnTo>
                <a:close/>
              </a:path>
            </a:pathLst>
          </a:custGeom>
          <a:blipFill>
            <a:blip r:embed="rId3"/>
            <a:stretch>
              <a:fillRect l="0" t="0" r="-8799" b="0"/>
            </a:stretch>
          </a:blipFill>
        </p:spPr>
      </p:sp>
      <p:sp>
        <p:nvSpPr>
          <p:cNvPr name="TextBox 4" id="4"/>
          <p:cNvSpPr txBox="true"/>
          <p:nvPr/>
        </p:nvSpPr>
        <p:spPr>
          <a:xfrm rot="0">
            <a:off x="5521439" y="490219"/>
            <a:ext cx="7508940" cy="962662"/>
          </a:xfrm>
          <a:prstGeom prst="rect">
            <a:avLst/>
          </a:prstGeom>
        </p:spPr>
        <p:txBody>
          <a:bodyPr anchor="t" rtlCol="false" tIns="0" lIns="0" bIns="0" rIns="0">
            <a:spAutoFit/>
          </a:bodyPr>
          <a:lstStyle/>
          <a:p>
            <a:pPr algn="r">
              <a:lnSpc>
                <a:spcPts val="7839"/>
              </a:lnSpc>
              <a:spcBef>
                <a:spcPct val="0"/>
              </a:spcBef>
            </a:pPr>
            <a:r>
              <a:rPr lang="en-US" sz="5599">
                <a:solidFill>
                  <a:srgbClr val="1C88CF"/>
                </a:solidFill>
                <a:latin typeface="Aileron Bold"/>
              </a:rPr>
              <a:t>FEATURE SELECTION</a:t>
            </a:r>
          </a:p>
        </p:txBody>
      </p:sp>
      <p:sp>
        <p:nvSpPr>
          <p:cNvPr name="TextBox 5" id="5"/>
          <p:cNvSpPr txBox="true"/>
          <p:nvPr/>
        </p:nvSpPr>
        <p:spPr>
          <a:xfrm rot="0">
            <a:off x="9144000" y="1747565"/>
            <a:ext cx="9012091" cy="8281036"/>
          </a:xfrm>
          <a:prstGeom prst="rect">
            <a:avLst/>
          </a:prstGeom>
        </p:spPr>
        <p:txBody>
          <a:bodyPr anchor="t" rtlCol="false" tIns="0" lIns="0" bIns="0" rIns="0">
            <a:spAutoFit/>
          </a:bodyPr>
          <a:lstStyle/>
          <a:p>
            <a:pPr>
              <a:lnSpc>
                <a:spcPts val="5039"/>
              </a:lnSpc>
              <a:spcBef>
                <a:spcPct val="0"/>
              </a:spcBef>
            </a:pPr>
            <a:r>
              <a:rPr lang="en-US" sz="3599">
                <a:solidFill>
                  <a:srgbClr val="000000"/>
                </a:solidFill>
                <a:latin typeface="Aileron Bold"/>
              </a:rPr>
              <a:t>Two Approaches employed for Feature Selection:</a:t>
            </a:r>
          </a:p>
          <a:p>
            <a:pPr marL="777235" indent="-388618" lvl="1">
              <a:lnSpc>
                <a:spcPts val="5039"/>
              </a:lnSpc>
              <a:buFont typeface="Arial"/>
              <a:buChar char="•"/>
            </a:pPr>
            <a:r>
              <a:rPr lang="en-US" sz="3599">
                <a:solidFill>
                  <a:srgbClr val="000000"/>
                </a:solidFill>
                <a:latin typeface="Aileron Bold"/>
              </a:rPr>
              <a:t>Checked correlation of features contributing to the presence of Sepsis </a:t>
            </a:r>
          </a:p>
          <a:p>
            <a:pPr marL="777235" indent="-388618" lvl="1">
              <a:lnSpc>
                <a:spcPts val="5039"/>
              </a:lnSpc>
              <a:buFont typeface="Arial"/>
              <a:buChar char="•"/>
            </a:pPr>
            <a:r>
              <a:rPr lang="en-US" sz="3599">
                <a:solidFill>
                  <a:srgbClr val="000000"/>
                </a:solidFill>
                <a:latin typeface="Aileron Bold"/>
              </a:rPr>
              <a:t>Read health magazines and Research journals such as</a:t>
            </a:r>
          </a:p>
          <a:p>
            <a:pPr marL="1554470" indent="-518157" lvl="2">
              <a:lnSpc>
                <a:spcPts val="5039"/>
              </a:lnSpc>
              <a:buFont typeface="Arial"/>
              <a:buChar char="⚬"/>
            </a:pPr>
            <a:r>
              <a:rPr lang="en-US" sz="3599">
                <a:solidFill>
                  <a:srgbClr val="000000"/>
                </a:solidFill>
                <a:latin typeface="Aileron Bold"/>
              </a:rPr>
              <a:t>US National Library of Medicine, National Institutes of Health</a:t>
            </a:r>
          </a:p>
          <a:p>
            <a:pPr marL="1554470" indent="-518157" lvl="2">
              <a:lnSpc>
                <a:spcPts val="5039"/>
              </a:lnSpc>
              <a:buFont typeface="Arial"/>
              <a:buChar char="⚬"/>
            </a:pPr>
            <a:r>
              <a:rPr lang="en-US" sz="3599">
                <a:solidFill>
                  <a:srgbClr val="000000"/>
                </a:solidFill>
                <a:latin typeface="Aileron Bold"/>
              </a:rPr>
              <a:t>Centers for Disease Control and Prevention</a:t>
            </a:r>
          </a:p>
          <a:p>
            <a:pPr marL="1554470" indent="-518157" lvl="2">
              <a:lnSpc>
                <a:spcPts val="5039"/>
              </a:lnSpc>
              <a:buFont typeface="Arial"/>
              <a:buChar char="⚬"/>
            </a:pPr>
            <a:r>
              <a:rPr lang="en-US" sz="3599">
                <a:solidFill>
                  <a:srgbClr val="000000"/>
                </a:solidFill>
                <a:latin typeface="Aileron Bold"/>
              </a:rPr>
              <a:t>Sepsis - The American Journal of Medicine</a:t>
            </a:r>
          </a:p>
          <a:p>
            <a:pPr algn="ctr">
              <a:lnSpc>
                <a:spcPts val="503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83088" y="2151034"/>
            <a:ext cx="4187746" cy="3700040"/>
          </a:xfrm>
          <a:prstGeom prst="rect">
            <a:avLst/>
          </a:prstGeom>
        </p:spPr>
        <p:txBody>
          <a:bodyPr anchor="t" rtlCol="false" tIns="0" lIns="0" bIns="0" rIns="0">
            <a:spAutoFit/>
          </a:bodyPr>
          <a:lstStyle/>
          <a:p>
            <a:pPr algn="ctr">
              <a:lnSpc>
                <a:spcPts val="4892"/>
              </a:lnSpc>
            </a:pPr>
            <a:r>
              <a:rPr lang="en-US" sz="3494">
                <a:solidFill>
                  <a:srgbClr val="2F78C4"/>
                </a:solidFill>
                <a:latin typeface="Aileron Bold"/>
              </a:rPr>
              <a:t>Heart rate </a:t>
            </a:r>
            <a:r>
              <a:rPr lang="en-US" sz="3494">
                <a:solidFill>
                  <a:srgbClr val="000000"/>
                </a:solidFill>
                <a:latin typeface="Aileron Bold"/>
              </a:rPr>
              <a:t> </a:t>
            </a:r>
          </a:p>
          <a:p>
            <a:pPr algn="ctr">
              <a:lnSpc>
                <a:spcPts val="4892"/>
              </a:lnSpc>
              <a:spcBef>
                <a:spcPct val="0"/>
              </a:spcBef>
            </a:pPr>
            <a:r>
              <a:rPr lang="en-US" sz="3494">
                <a:solidFill>
                  <a:srgbClr val="000000"/>
                </a:solidFill>
                <a:latin typeface="Aileron Bold"/>
              </a:rPr>
              <a:t>The number of times the heart beats per minute. It is measured by the pulse.</a:t>
            </a:r>
          </a:p>
        </p:txBody>
      </p:sp>
      <p:sp>
        <p:nvSpPr>
          <p:cNvPr name="TextBox 3" id="3"/>
          <p:cNvSpPr txBox="true"/>
          <p:nvPr/>
        </p:nvSpPr>
        <p:spPr>
          <a:xfrm rot="0">
            <a:off x="13314158" y="1647229"/>
            <a:ext cx="3798859" cy="4707651"/>
          </a:xfrm>
          <a:prstGeom prst="rect">
            <a:avLst/>
          </a:prstGeom>
        </p:spPr>
        <p:txBody>
          <a:bodyPr anchor="t" rtlCol="false" tIns="0" lIns="0" bIns="0" rIns="0">
            <a:spAutoFit/>
          </a:bodyPr>
          <a:lstStyle/>
          <a:p>
            <a:pPr algn="just">
              <a:lnSpc>
                <a:spcPts val="4025"/>
              </a:lnSpc>
            </a:pPr>
          </a:p>
          <a:p>
            <a:pPr algn="ctr">
              <a:lnSpc>
                <a:spcPts val="5001"/>
              </a:lnSpc>
            </a:pPr>
            <a:r>
              <a:rPr lang="en-US" sz="3572">
                <a:solidFill>
                  <a:srgbClr val="000000"/>
                </a:solidFill>
                <a:latin typeface="Aileron Bold"/>
              </a:rPr>
              <a:t> </a:t>
            </a:r>
            <a:r>
              <a:rPr lang="en-US" sz="3572">
                <a:solidFill>
                  <a:srgbClr val="2F78C4"/>
                </a:solidFill>
                <a:latin typeface="Aileron Bold"/>
              </a:rPr>
              <a:t>Respiratory rate </a:t>
            </a:r>
            <a:r>
              <a:rPr lang="en-US" sz="3572">
                <a:solidFill>
                  <a:srgbClr val="FFFFFF"/>
                </a:solidFill>
                <a:latin typeface="Aileron Bold"/>
              </a:rPr>
              <a:t> </a:t>
            </a:r>
          </a:p>
          <a:p>
            <a:pPr algn="ctr">
              <a:lnSpc>
                <a:spcPts val="4879"/>
              </a:lnSpc>
            </a:pPr>
            <a:r>
              <a:rPr lang="en-US" sz="3485">
                <a:solidFill>
                  <a:srgbClr val="191919"/>
                </a:solidFill>
                <a:latin typeface="Aileron Bold"/>
              </a:rPr>
              <a:t>the number of times a person's lungs expand and contract per minute</a:t>
            </a:r>
          </a:p>
          <a:p>
            <a:pPr algn="just">
              <a:lnSpc>
                <a:spcPts val="4025"/>
              </a:lnSpc>
              <a:spcBef>
                <a:spcPct val="0"/>
              </a:spcBef>
            </a:pPr>
          </a:p>
        </p:txBody>
      </p:sp>
      <p:sp>
        <p:nvSpPr>
          <p:cNvPr name="TextBox 4" id="4"/>
          <p:cNvSpPr txBox="true"/>
          <p:nvPr/>
        </p:nvSpPr>
        <p:spPr>
          <a:xfrm rot="0">
            <a:off x="7144890" y="1808014"/>
            <a:ext cx="3998220" cy="3792903"/>
          </a:xfrm>
          <a:prstGeom prst="rect">
            <a:avLst/>
          </a:prstGeom>
        </p:spPr>
        <p:txBody>
          <a:bodyPr anchor="t" rtlCol="false" tIns="0" lIns="0" bIns="0" rIns="0">
            <a:spAutoFit/>
          </a:bodyPr>
          <a:lstStyle/>
          <a:p>
            <a:pPr algn="ctr">
              <a:lnSpc>
                <a:spcPts val="5000"/>
              </a:lnSpc>
            </a:pPr>
            <a:r>
              <a:rPr lang="en-US" sz="3571">
                <a:solidFill>
                  <a:srgbClr val="2F78C4"/>
                </a:solidFill>
                <a:latin typeface="Aileron Bold"/>
              </a:rPr>
              <a:t>Mean arterial pressure (MAP)  </a:t>
            </a:r>
          </a:p>
          <a:p>
            <a:pPr algn="ctr">
              <a:lnSpc>
                <a:spcPts val="5000"/>
              </a:lnSpc>
              <a:spcBef>
                <a:spcPct val="0"/>
              </a:spcBef>
            </a:pPr>
            <a:r>
              <a:rPr lang="en-US" sz="3571">
                <a:solidFill>
                  <a:srgbClr val="000000"/>
                </a:solidFill>
                <a:latin typeface="Aileron Bold"/>
              </a:rPr>
              <a:t>the average pressure in the arteries during one cardiac cycle.</a:t>
            </a:r>
          </a:p>
        </p:txBody>
      </p:sp>
      <p:sp>
        <p:nvSpPr>
          <p:cNvPr name="Freeform 5" id="5"/>
          <p:cNvSpPr/>
          <p:nvPr/>
        </p:nvSpPr>
        <p:spPr>
          <a:xfrm flipH="false" flipV="false" rot="0">
            <a:off x="230827" y="5851074"/>
            <a:ext cx="5876490" cy="3977381"/>
          </a:xfrm>
          <a:custGeom>
            <a:avLst/>
            <a:gdLst/>
            <a:ahLst/>
            <a:cxnLst/>
            <a:rect r="r" b="b" t="t" l="l"/>
            <a:pathLst>
              <a:path h="3977381" w="5876490">
                <a:moveTo>
                  <a:pt x="0" y="0"/>
                </a:moveTo>
                <a:lnTo>
                  <a:pt x="5876490" y="0"/>
                </a:lnTo>
                <a:lnTo>
                  <a:pt x="5876490" y="3977380"/>
                </a:lnTo>
                <a:lnTo>
                  <a:pt x="0" y="3977380"/>
                </a:lnTo>
                <a:lnTo>
                  <a:pt x="0" y="0"/>
                </a:lnTo>
                <a:close/>
              </a:path>
            </a:pathLst>
          </a:custGeom>
          <a:blipFill>
            <a:blip r:embed="rId2"/>
            <a:stretch>
              <a:fillRect l="0" t="0" r="0" b="0"/>
            </a:stretch>
          </a:blipFill>
        </p:spPr>
      </p:sp>
      <p:sp>
        <p:nvSpPr>
          <p:cNvPr name="Freeform 6" id="6"/>
          <p:cNvSpPr/>
          <p:nvPr/>
        </p:nvSpPr>
        <p:spPr>
          <a:xfrm flipH="false" flipV="false" rot="0">
            <a:off x="6345442" y="5600918"/>
            <a:ext cx="5597116" cy="4477693"/>
          </a:xfrm>
          <a:custGeom>
            <a:avLst/>
            <a:gdLst/>
            <a:ahLst/>
            <a:cxnLst/>
            <a:rect r="r" b="b" t="t" l="l"/>
            <a:pathLst>
              <a:path h="4477693" w="5597116">
                <a:moveTo>
                  <a:pt x="0" y="0"/>
                </a:moveTo>
                <a:lnTo>
                  <a:pt x="5597116" y="0"/>
                </a:lnTo>
                <a:lnTo>
                  <a:pt x="5597116" y="4477692"/>
                </a:lnTo>
                <a:lnTo>
                  <a:pt x="0" y="4477692"/>
                </a:lnTo>
                <a:lnTo>
                  <a:pt x="0" y="0"/>
                </a:lnTo>
                <a:close/>
              </a:path>
            </a:pathLst>
          </a:custGeom>
          <a:blipFill>
            <a:blip r:embed="rId3"/>
            <a:stretch>
              <a:fillRect l="0" t="0" r="0" b="0"/>
            </a:stretch>
          </a:blipFill>
        </p:spPr>
      </p:sp>
      <p:sp>
        <p:nvSpPr>
          <p:cNvPr name="Freeform 7" id="7"/>
          <p:cNvSpPr/>
          <p:nvPr/>
        </p:nvSpPr>
        <p:spPr>
          <a:xfrm flipH="false" flipV="false" rot="0">
            <a:off x="12189182" y="6151085"/>
            <a:ext cx="5780342" cy="3677370"/>
          </a:xfrm>
          <a:custGeom>
            <a:avLst/>
            <a:gdLst/>
            <a:ahLst/>
            <a:cxnLst/>
            <a:rect r="r" b="b" t="t" l="l"/>
            <a:pathLst>
              <a:path h="3677370" w="5780342">
                <a:moveTo>
                  <a:pt x="0" y="0"/>
                </a:moveTo>
                <a:lnTo>
                  <a:pt x="5780341" y="0"/>
                </a:lnTo>
                <a:lnTo>
                  <a:pt x="5780341" y="3677369"/>
                </a:lnTo>
                <a:lnTo>
                  <a:pt x="0" y="3677369"/>
                </a:lnTo>
                <a:lnTo>
                  <a:pt x="0" y="0"/>
                </a:lnTo>
                <a:close/>
              </a:path>
            </a:pathLst>
          </a:custGeom>
          <a:blipFill>
            <a:blip r:embed="rId4"/>
            <a:stretch>
              <a:fillRect l="-1749" t="0" r="-1749" b="0"/>
            </a:stretch>
          </a:blipFill>
        </p:spPr>
      </p:sp>
      <p:sp>
        <p:nvSpPr>
          <p:cNvPr name="TextBox 8" id="8"/>
          <p:cNvSpPr txBox="true"/>
          <p:nvPr/>
        </p:nvSpPr>
        <p:spPr>
          <a:xfrm rot="0">
            <a:off x="6107317" y="328878"/>
            <a:ext cx="6215509" cy="804546"/>
          </a:xfrm>
          <a:prstGeom prst="rect">
            <a:avLst/>
          </a:prstGeom>
        </p:spPr>
        <p:txBody>
          <a:bodyPr anchor="t" rtlCol="false" tIns="0" lIns="0" bIns="0" rIns="0">
            <a:spAutoFit/>
          </a:bodyPr>
          <a:lstStyle/>
          <a:p>
            <a:pPr algn="ctr">
              <a:lnSpc>
                <a:spcPts val="6579"/>
              </a:lnSpc>
              <a:spcBef>
                <a:spcPct val="0"/>
              </a:spcBef>
            </a:pPr>
            <a:r>
              <a:rPr lang="en-US" sz="4699">
                <a:solidFill>
                  <a:srgbClr val="000000"/>
                </a:solidFill>
                <a:latin typeface="Aileron Bold"/>
              </a:rPr>
              <a:t>FEATURES SELECTED</a:t>
            </a:r>
          </a:p>
        </p:txBody>
      </p:sp>
      <p:sp>
        <p:nvSpPr>
          <p:cNvPr name="Freeform 9" id="9"/>
          <p:cNvSpPr/>
          <p:nvPr/>
        </p:nvSpPr>
        <p:spPr>
          <a:xfrm flipH="false" flipV="false" rot="0">
            <a:off x="0" y="0"/>
            <a:ext cx="2646134" cy="848257"/>
          </a:xfrm>
          <a:custGeom>
            <a:avLst/>
            <a:gdLst/>
            <a:ahLst/>
            <a:cxnLst/>
            <a:rect r="r" b="b" t="t" l="l"/>
            <a:pathLst>
              <a:path h="848257" w="2646134">
                <a:moveTo>
                  <a:pt x="0" y="0"/>
                </a:moveTo>
                <a:lnTo>
                  <a:pt x="2646134" y="0"/>
                </a:lnTo>
                <a:lnTo>
                  <a:pt x="2646134" y="848257"/>
                </a:lnTo>
                <a:lnTo>
                  <a:pt x="0" y="848257"/>
                </a:lnTo>
                <a:lnTo>
                  <a:pt x="0" y="0"/>
                </a:lnTo>
                <a:close/>
              </a:path>
            </a:pathLst>
          </a:custGeom>
          <a:blipFill>
            <a:blip r:embed="rId5"/>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505101" y="476737"/>
            <a:ext cx="3926086" cy="4874823"/>
          </a:xfrm>
          <a:prstGeom prst="rect">
            <a:avLst/>
          </a:prstGeom>
        </p:spPr>
        <p:txBody>
          <a:bodyPr anchor="t" rtlCol="false" tIns="0" lIns="0" bIns="0" rIns="0">
            <a:spAutoFit/>
          </a:bodyPr>
          <a:lstStyle/>
          <a:p>
            <a:pPr algn="ctr">
              <a:lnSpc>
                <a:spcPts val="4308"/>
              </a:lnSpc>
            </a:pPr>
            <a:r>
              <a:rPr lang="en-US" sz="3077">
                <a:solidFill>
                  <a:srgbClr val="1C88CF"/>
                </a:solidFill>
                <a:latin typeface="Aileron Bold"/>
              </a:rPr>
              <a:t>Oxygen saturation Pulse oximetry (%)</a:t>
            </a:r>
          </a:p>
          <a:p>
            <a:pPr algn="ctr">
              <a:lnSpc>
                <a:spcPts val="4308"/>
              </a:lnSpc>
              <a:spcBef>
                <a:spcPct val="0"/>
              </a:spcBef>
            </a:pPr>
            <a:r>
              <a:rPr lang="en-US" sz="3077">
                <a:solidFill>
                  <a:srgbClr val="000000"/>
                </a:solidFill>
                <a:latin typeface="Aileron Bold"/>
              </a:rPr>
              <a:t> A non-invasive test that measures the amount of oxygen in the blood. It is done by placing a sensor on the fingertip or earlobe.</a:t>
            </a:r>
          </a:p>
        </p:txBody>
      </p:sp>
      <p:sp>
        <p:nvSpPr>
          <p:cNvPr name="Freeform 3" id="3"/>
          <p:cNvSpPr/>
          <p:nvPr/>
        </p:nvSpPr>
        <p:spPr>
          <a:xfrm flipH="false" flipV="false" rot="0">
            <a:off x="311186" y="5653233"/>
            <a:ext cx="4979956" cy="4149963"/>
          </a:xfrm>
          <a:custGeom>
            <a:avLst/>
            <a:gdLst/>
            <a:ahLst/>
            <a:cxnLst/>
            <a:rect r="r" b="b" t="t" l="l"/>
            <a:pathLst>
              <a:path h="4149963" w="4979956">
                <a:moveTo>
                  <a:pt x="0" y="0"/>
                </a:moveTo>
                <a:lnTo>
                  <a:pt x="4979956" y="0"/>
                </a:lnTo>
                <a:lnTo>
                  <a:pt x="4979956" y="4149964"/>
                </a:lnTo>
                <a:lnTo>
                  <a:pt x="0" y="4149964"/>
                </a:lnTo>
                <a:lnTo>
                  <a:pt x="0" y="0"/>
                </a:lnTo>
                <a:close/>
              </a:path>
            </a:pathLst>
          </a:custGeom>
          <a:blipFill>
            <a:blip r:embed="rId2"/>
            <a:stretch>
              <a:fillRect l="0" t="0" r="0" b="0"/>
            </a:stretch>
          </a:blipFill>
        </p:spPr>
      </p:sp>
      <p:sp>
        <p:nvSpPr>
          <p:cNvPr name="TextBox 4" id="4"/>
          <p:cNvSpPr txBox="true"/>
          <p:nvPr/>
        </p:nvSpPr>
        <p:spPr>
          <a:xfrm rot="0">
            <a:off x="7054766" y="576304"/>
            <a:ext cx="4178468" cy="4656639"/>
          </a:xfrm>
          <a:prstGeom prst="rect">
            <a:avLst/>
          </a:prstGeom>
        </p:spPr>
        <p:txBody>
          <a:bodyPr anchor="t" rtlCol="false" tIns="0" lIns="0" bIns="0" rIns="0">
            <a:spAutoFit/>
          </a:bodyPr>
          <a:lstStyle/>
          <a:p>
            <a:pPr algn="ctr">
              <a:lnSpc>
                <a:spcPts val="5309"/>
              </a:lnSpc>
              <a:spcBef>
                <a:spcPct val="0"/>
              </a:spcBef>
            </a:pPr>
            <a:r>
              <a:rPr lang="en-US" sz="3792">
                <a:solidFill>
                  <a:srgbClr val="1C88CF"/>
                </a:solidFill>
                <a:latin typeface="Aileron Bold"/>
              </a:rPr>
              <a:t>Temparature </a:t>
            </a:r>
            <a:r>
              <a:rPr lang="en-US" sz="3792">
                <a:solidFill>
                  <a:srgbClr val="FFFFFF"/>
                </a:solidFill>
                <a:latin typeface="Aileron Bold"/>
              </a:rPr>
              <a:t> </a:t>
            </a:r>
            <a:r>
              <a:rPr lang="en-US" sz="3792">
                <a:solidFill>
                  <a:srgbClr val="000000"/>
                </a:solidFill>
                <a:latin typeface="Aileron Bold"/>
              </a:rPr>
              <a:t>Sepsis can cause a high fever (above 100.4°F/38°C) or a low fever (below 96.8°F/36°C)</a:t>
            </a:r>
          </a:p>
        </p:txBody>
      </p:sp>
      <p:sp>
        <p:nvSpPr>
          <p:cNvPr name="Freeform 5" id="5"/>
          <p:cNvSpPr/>
          <p:nvPr/>
        </p:nvSpPr>
        <p:spPr>
          <a:xfrm flipH="false" flipV="false" rot="0">
            <a:off x="5832846" y="5758831"/>
            <a:ext cx="6584208" cy="3938767"/>
          </a:xfrm>
          <a:custGeom>
            <a:avLst/>
            <a:gdLst/>
            <a:ahLst/>
            <a:cxnLst/>
            <a:rect r="r" b="b" t="t" l="l"/>
            <a:pathLst>
              <a:path h="3938767" w="6584208">
                <a:moveTo>
                  <a:pt x="0" y="0"/>
                </a:moveTo>
                <a:lnTo>
                  <a:pt x="6584208" y="0"/>
                </a:lnTo>
                <a:lnTo>
                  <a:pt x="6584208" y="3938768"/>
                </a:lnTo>
                <a:lnTo>
                  <a:pt x="0" y="3938768"/>
                </a:lnTo>
                <a:lnTo>
                  <a:pt x="0" y="0"/>
                </a:lnTo>
                <a:close/>
              </a:path>
            </a:pathLst>
          </a:custGeom>
          <a:blipFill>
            <a:blip r:embed="rId3"/>
            <a:stretch>
              <a:fillRect l="0" t="0" r="0" b="0"/>
            </a:stretch>
          </a:blipFill>
        </p:spPr>
      </p:sp>
      <p:sp>
        <p:nvSpPr>
          <p:cNvPr name="TextBox 6" id="6"/>
          <p:cNvSpPr txBox="true"/>
          <p:nvPr/>
        </p:nvSpPr>
        <p:spPr>
          <a:xfrm rot="0">
            <a:off x="13546891" y="467212"/>
            <a:ext cx="3956005" cy="4908551"/>
          </a:xfrm>
          <a:prstGeom prst="rect">
            <a:avLst/>
          </a:prstGeom>
        </p:spPr>
        <p:txBody>
          <a:bodyPr anchor="t" rtlCol="false" tIns="0" lIns="0" bIns="0" rIns="0">
            <a:spAutoFit/>
          </a:bodyPr>
          <a:lstStyle/>
          <a:p>
            <a:pPr algn="ctr">
              <a:lnSpc>
                <a:spcPts val="5599"/>
              </a:lnSpc>
              <a:spcBef>
                <a:spcPct val="0"/>
              </a:spcBef>
            </a:pPr>
            <a:r>
              <a:rPr lang="en-US" sz="3999">
                <a:solidFill>
                  <a:srgbClr val="1C88CF"/>
                </a:solidFill>
                <a:latin typeface="Aileron Bold"/>
              </a:rPr>
              <a:t>Diastolic blood pressure (DBP) </a:t>
            </a:r>
            <a:r>
              <a:rPr lang="en-US" sz="3999">
                <a:solidFill>
                  <a:srgbClr val="000000"/>
                </a:solidFill>
                <a:latin typeface="Aileron Bold"/>
              </a:rPr>
              <a:t> the minimum pressure in the arteries when the heart is at rest.</a:t>
            </a:r>
          </a:p>
        </p:txBody>
      </p:sp>
      <p:sp>
        <p:nvSpPr>
          <p:cNvPr name="Freeform 7" id="7"/>
          <p:cNvSpPr/>
          <p:nvPr/>
        </p:nvSpPr>
        <p:spPr>
          <a:xfrm flipH="false" flipV="false" rot="0">
            <a:off x="12993007" y="5796776"/>
            <a:ext cx="5063774" cy="3862879"/>
          </a:xfrm>
          <a:custGeom>
            <a:avLst/>
            <a:gdLst/>
            <a:ahLst/>
            <a:cxnLst/>
            <a:rect r="r" b="b" t="t" l="l"/>
            <a:pathLst>
              <a:path h="3862879" w="5063774">
                <a:moveTo>
                  <a:pt x="0" y="0"/>
                </a:moveTo>
                <a:lnTo>
                  <a:pt x="5063774" y="0"/>
                </a:lnTo>
                <a:lnTo>
                  <a:pt x="5063774" y="3862878"/>
                </a:lnTo>
                <a:lnTo>
                  <a:pt x="0" y="3862878"/>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9555" y="8967902"/>
            <a:ext cx="2850383" cy="855114"/>
          </a:xfrm>
          <a:custGeom>
            <a:avLst/>
            <a:gdLst/>
            <a:ahLst/>
            <a:cxnLst/>
            <a:rect r="r" b="b" t="t" l="l"/>
            <a:pathLst>
              <a:path h="855114" w="2850383">
                <a:moveTo>
                  <a:pt x="0" y="0"/>
                </a:moveTo>
                <a:lnTo>
                  <a:pt x="2850383" y="0"/>
                </a:lnTo>
                <a:lnTo>
                  <a:pt x="2850383" y="855114"/>
                </a:lnTo>
                <a:lnTo>
                  <a:pt x="0" y="855114"/>
                </a:lnTo>
                <a:lnTo>
                  <a:pt x="0" y="0"/>
                </a:lnTo>
                <a:close/>
              </a:path>
            </a:pathLst>
          </a:custGeom>
          <a:blipFill>
            <a:blip r:embed="rId2">
              <a:extLst>
                <a:ext uri="{96DAC541-7B7A-43D3-8B79-37D633B846F1}">
                  <asvg:svgBlip xmlns:asvg="http://schemas.microsoft.com/office/drawing/2016/SVG/main" r:embed="rId3"/>
                </a:ext>
              </a:extLst>
            </a:blip>
            <a:stretch>
              <a:fillRect l="0" t="0" r="0" b="-775"/>
            </a:stretch>
          </a:blipFill>
        </p:spPr>
      </p:sp>
      <p:sp>
        <p:nvSpPr>
          <p:cNvPr name="TextBox 3" id="3"/>
          <p:cNvSpPr txBox="true"/>
          <p:nvPr/>
        </p:nvSpPr>
        <p:spPr>
          <a:xfrm rot="0">
            <a:off x="15969522" y="9450704"/>
            <a:ext cx="1797268" cy="295275"/>
          </a:xfrm>
          <a:prstGeom prst="rect">
            <a:avLst/>
          </a:prstGeom>
        </p:spPr>
        <p:txBody>
          <a:bodyPr anchor="t" rtlCol="false" tIns="0" lIns="0" bIns="0" rIns="0">
            <a:spAutoFit/>
          </a:bodyPr>
          <a:lstStyle/>
          <a:p>
            <a:pPr algn="l">
              <a:lnSpc>
                <a:spcPts val="2099"/>
              </a:lnSpc>
            </a:pPr>
            <a:r>
              <a:rPr lang="en-US" sz="1749">
                <a:solidFill>
                  <a:srgbClr val="FFFFFF"/>
                </a:solidFill>
                <a:latin typeface="Arial"/>
              </a:rPr>
              <a:t>© 2023 Cognizant</a:t>
            </a:r>
          </a:p>
        </p:txBody>
      </p:sp>
      <p:sp>
        <p:nvSpPr>
          <p:cNvPr name="TextBox 4" id="4"/>
          <p:cNvSpPr txBox="true"/>
          <p:nvPr/>
        </p:nvSpPr>
        <p:spPr>
          <a:xfrm rot="0">
            <a:off x="685799" y="9366883"/>
            <a:ext cx="528146" cy="577215"/>
          </a:xfrm>
          <a:prstGeom prst="rect">
            <a:avLst/>
          </a:prstGeom>
        </p:spPr>
        <p:txBody>
          <a:bodyPr anchor="t" rtlCol="false" tIns="0" lIns="0" bIns="0" rIns="0">
            <a:spAutoFit/>
          </a:bodyPr>
          <a:lstStyle/>
          <a:p>
            <a:pPr algn="l">
              <a:lnSpc>
                <a:spcPts val="1260"/>
              </a:lnSpc>
            </a:pPr>
            <a:r>
              <a:rPr lang="en-US" sz="1050">
                <a:solidFill>
                  <a:srgbClr val="000048"/>
                </a:solidFill>
                <a:latin typeface="Arial"/>
              </a:rPr>
              <a:t>2</a:t>
            </a:r>
          </a:p>
        </p:txBody>
      </p:sp>
      <p:sp>
        <p:nvSpPr>
          <p:cNvPr name="TextBox 5" id="5"/>
          <p:cNvSpPr txBox="true"/>
          <p:nvPr/>
        </p:nvSpPr>
        <p:spPr>
          <a:xfrm rot="0">
            <a:off x="5545308" y="8331916"/>
            <a:ext cx="9079707" cy="1809750"/>
          </a:xfrm>
          <a:prstGeom prst="rect">
            <a:avLst/>
          </a:prstGeom>
        </p:spPr>
        <p:txBody>
          <a:bodyPr anchor="t" rtlCol="false" tIns="0" lIns="0" bIns="0" rIns="0">
            <a:spAutoFit/>
          </a:bodyPr>
          <a:lstStyle/>
          <a:p>
            <a:pPr algn="l">
              <a:lnSpc>
                <a:spcPts val="3479"/>
              </a:lnSpc>
            </a:pPr>
          </a:p>
          <a:p>
            <a:pPr algn="l">
              <a:lnSpc>
                <a:spcPts val="3479"/>
              </a:lnSpc>
            </a:pPr>
            <a:r>
              <a:rPr lang="en-US" sz="2899">
                <a:solidFill>
                  <a:srgbClr val="000000"/>
                </a:solidFill>
                <a:latin typeface="Arial Bold"/>
              </a:rPr>
              <a:t>Team Name –INTELLECTUAL CREW</a:t>
            </a:r>
          </a:p>
          <a:p>
            <a:pPr algn="l">
              <a:lnSpc>
                <a:spcPts val="3479"/>
              </a:lnSpc>
            </a:pPr>
            <a:r>
              <a:rPr lang="en-US" sz="2899">
                <a:solidFill>
                  <a:srgbClr val="000000"/>
                </a:solidFill>
                <a:latin typeface="Arial Bold"/>
              </a:rPr>
              <a:t>Team No – 12</a:t>
            </a:r>
          </a:p>
          <a:p>
            <a:pPr algn="l">
              <a:lnSpc>
                <a:spcPts val="3479"/>
              </a:lnSpc>
            </a:pPr>
            <a:r>
              <a:rPr lang="en-US" sz="2899">
                <a:solidFill>
                  <a:srgbClr val="000000"/>
                </a:solidFill>
                <a:latin typeface="Arial Bold"/>
              </a:rPr>
              <a:t>RMKCET</a:t>
            </a:r>
          </a:p>
        </p:txBody>
      </p:sp>
      <p:graphicFrame>
        <p:nvGraphicFramePr>
          <p:cNvPr name="Table 6" id="6"/>
          <p:cNvGraphicFramePr>
            <a:graphicFrameLocks noGrp="true"/>
          </p:cNvGraphicFramePr>
          <p:nvPr/>
        </p:nvGraphicFramePr>
        <p:xfrm>
          <a:off x="685798" y="501685"/>
          <a:ext cx="17005878" cy="8089900"/>
        </p:xfrm>
        <a:graphic>
          <a:graphicData uri="http://schemas.openxmlformats.org/drawingml/2006/table">
            <a:tbl>
              <a:tblPr/>
              <a:tblGrid>
                <a:gridCol w="3123613"/>
                <a:gridCol w="2661424"/>
                <a:gridCol w="1903021"/>
                <a:gridCol w="2572387"/>
                <a:gridCol w="3678297"/>
                <a:gridCol w="3067136"/>
              </a:tblGrid>
              <a:tr h="1774436">
                <a:tc>
                  <a:txBody>
                    <a:bodyPr anchor="t" rtlCol="false"/>
                    <a:lstStyle/>
                    <a:p>
                      <a:pPr algn="l">
                        <a:lnSpc>
                          <a:spcPts val="3839"/>
                        </a:lnSpc>
                        <a:defRPr/>
                      </a:pPr>
                      <a:r>
                        <a:rPr lang="en-US" sz="3199">
                          <a:solidFill>
                            <a:srgbClr val="FFFFFF"/>
                          </a:solidFill>
                          <a:latin typeface="Arial Bold"/>
                        </a:rPr>
                        <a:t>Team members name</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2E308E"/>
                    </a:solidFill>
                  </a:tcPr>
                </a:tc>
                <a:tc>
                  <a:txBody>
                    <a:bodyPr anchor="t" rtlCol="false"/>
                    <a:lstStyle/>
                    <a:p>
                      <a:pPr algn="l">
                        <a:lnSpc>
                          <a:spcPts val="5039"/>
                        </a:lnSpc>
                        <a:defRPr/>
                      </a:pPr>
                      <a:r>
                        <a:rPr lang="en-US" sz="4199">
                          <a:solidFill>
                            <a:srgbClr val="FFFFFF"/>
                          </a:solidFill>
                          <a:latin typeface="Arial Bold"/>
                        </a:rPr>
                        <a:t>Mail id</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2E308E"/>
                    </a:solidFill>
                  </a:tcPr>
                </a:tc>
                <a:tc>
                  <a:txBody>
                    <a:bodyPr anchor="t" rtlCol="false"/>
                    <a:lstStyle/>
                    <a:p>
                      <a:pPr algn="l">
                        <a:lnSpc>
                          <a:spcPts val="2999"/>
                        </a:lnSpc>
                        <a:defRPr/>
                      </a:pPr>
                      <a:r>
                        <a:rPr lang="en-US" sz="2499">
                          <a:solidFill>
                            <a:srgbClr val="FEFEFE"/>
                          </a:solidFill>
                          <a:latin typeface="Arial Bold"/>
                        </a:rPr>
                        <a:t>Team faculty mentors</a:t>
                      </a:r>
                      <a:endParaRPr lang="en-US" sz="1100"/>
                    </a:p>
                    <a:p>
                      <a:pPr algn="l">
                        <a:lnSpc>
                          <a:spcPts val="2999"/>
                        </a:lnSpc>
                      </a:pPr>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2E308E"/>
                    </a:solidFill>
                  </a:tcPr>
                </a:tc>
                <a:tc>
                  <a:txBody>
                    <a:bodyPr anchor="t" rtlCol="false"/>
                    <a:lstStyle/>
                    <a:p>
                      <a:pPr algn="l">
                        <a:lnSpc>
                          <a:spcPts val="2879"/>
                        </a:lnSpc>
                        <a:defRPr/>
                      </a:pPr>
                      <a:r>
                        <a:rPr lang="en-US" sz="2399">
                          <a:solidFill>
                            <a:srgbClr val="FFFFFF"/>
                          </a:solidFill>
                          <a:latin typeface="Arial Bold"/>
                        </a:rPr>
                        <a:t>Faculty mentor mail ID</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2E308E"/>
                    </a:solidFill>
                  </a:tcPr>
                </a:tc>
                <a:tc>
                  <a:txBody>
                    <a:bodyPr anchor="t" rtlCol="false"/>
                    <a:lstStyle/>
                    <a:p>
                      <a:pPr algn="l">
                        <a:lnSpc>
                          <a:spcPts val="3239"/>
                        </a:lnSpc>
                        <a:defRPr/>
                      </a:pPr>
                      <a:r>
                        <a:rPr lang="en-US" sz="2699">
                          <a:solidFill>
                            <a:srgbClr val="FFFFFF"/>
                          </a:solidFill>
                          <a:latin typeface="Arial Bold"/>
                        </a:rPr>
                        <a:t>Cognizant mentor name</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2E308E"/>
                    </a:solidFill>
                  </a:tcPr>
                </a:tc>
                <a:tc>
                  <a:txBody>
                    <a:bodyPr anchor="t" rtlCol="false"/>
                    <a:lstStyle/>
                    <a:p>
                      <a:pPr algn="l">
                        <a:lnSpc>
                          <a:spcPts val="3599"/>
                        </a:lnSpc>
                        <a:defRPr/>
                      </a:pPr>
                      <a:r>
                        <a:rPr lang="en-US" sz="2999">
                          <a:solidFill>
                            <a:srgbClr val="FFFFFF"/>
                          </a:solidFill>
                          <a:latin typeface="Arial Bold"/>
                        </a:rPr>
                        <a:t>Cognizant mentor mail ID</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2E308E"/>
                    </a:solidFill>
                  </a:tcPr>
                </a:tc>
              </a:tr>
              <a:tr h="1335597">
                <a:tc>
                  <a:txBody>
                    <a:bodyPr anchor="t" rtlCol="false"/>
                    <a:lstStyle/>
                    <a:p>
                      <a:pPr algn="l">
                        <a:lnSpc>
                          <a:spcPts val="3079"/>
                        </a:lnSpc>
                        <a:defRPr/>
                      </a:pPr>
                      <a:r>
                        <a:rPr lang="en-US" sz="2199">
                          <a:solidFill>
                            <a:srgbClr val="000000"/>
                          </a:solidFill>
                          <a:latin typeface="Arial Bold"/>
                        </a:rPr>
                        <a:t>ALAPATI DEVI ANUSHA</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2799"/>
                        </a:lnSpc>
                        <a:defRPr/>
                      </a:pPr>
                      <a:r>
                        <a:rPr lang="en-US" sz="1999" u="sng">
                          <a:solidFill>
                            <a:srgbClr val="000000"/>
                          </a:solidFill>
                          <a:latin typeface="Arimo Bold"/>
                          <a:hlinkClick r:id="rId4" tooltip="mailto:alap20ad004@rmkcet.ac.in"/>
                        </a:rPr>
                        <a:t>alap20ad004@rmkcet.ac.in</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3219"/>
                        </a:lnSpc>
                        <a:defRPr/>
                      </a:pPr>
                      <a:r>
                        <a:rPr lang="en-US" sz="2299">
                          <a:solidFill>
                            <a:srgbClr val="000000"/>
                          </a:solidFill>
                          <a:latin typeface="Arial Bold"/>
                        </a:rPr>
                        <a:t>Ms.A.Akila</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2799"/>
                        </a:lnSpc>
                        <a:defRPr/>
                      </a:pPr>
                      <a:r>
                        <a:rPr lang="en-US" sz="1999" u="sng">
                          <a:solidFill>
                            <a:srgbClr val="000000"/>
                          </a:solidFill>
                          <a:latin typeface="Arial Bold"/>
                          <a:hlinkClick r:id="rId5" tooltip="mailto:aakilaads@rmkcet.ac.in"/>
                        </a:rPr>
                        <a:t>aakilaads@rmkcet.ac.in</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2939"/>
                        </a:lnSpc>
                        <a:defRPr/>
                      </a:pPr>
                      <a:r>
                        <a:rPr lang="en-US" sz="2099">
                          <a:solidFill>
                            <a:srgbClr val="000000"/>
                          </a:solidFill>
                          <a:latin typeface="Arial Bold"/>
                        </a:rPr>
                        <a:t>NITIN TEWARI</a:t>
                      </a:r>
                      <a:endParaRPr lang="en-US" sz="1100"/>
                    </a:p>
                    <a:p>
                      <a:pPr>
                        <a:lnSpc>
                          <a:spcPts val="2939"/>
                        </a:lnSpc>
                      </a:pPr>
                      <a:r>
                        <a:rPr lang="en-US" sz="2099">
                          <a:solidFill>
                            <a:srgbClr val="000000"/>
                          </a:solidFill>
                          <a:latin typeface="Arial Bold"/>
                        </a:rPr>
                        <a:t>SHIVAM SHRIVASTAVA</a:t>
                      </a:r>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2379"/>
                        </a:lnSpc>
                        <a:defRPr/>
                      </a:pPr>
                      <a:r>
                        <a:rPr lang="en-US" sz="1699" u="sng">
                          <a:solidFill>
                            <a:srgbClr val="000000"/>
                          </a:solidFill>
                          <a:latin typeface="Arimo Bold"/>
                          <a:hlinkClick r:id="rId6" tooltip="http://cognizant.com"/>
                        </a:rPr>
                        <a:t>nitin.tewari@cognizant.com</a:t>
                      </a:r>
                      <a:endParaRPr lang="en-US" sz="1100"/>
                    </a:p>
                    <a:p>
                      <a:pPr>
                        <a:lnSpc>
                          <a:spcPts val="2379"/>
                        </a:lnSpc>
                      </a:pPr>
                      <a:r>
                        <a:rPr lang="en-US" sz="1699" u="sng">
                          <a:solidFill>
                            <a:srgbClr val="000000"/>
                          </a:solidFill>
                          <a:latin typeface="Arimo Bold"/>
                          <a:hlinkClick r:id="rId7" tooltip="http://cognizant.com"/>
                        </a:rPr>
                        <a:t>shivam.srivastava@cognizant.com</a:t>
                      </a:r>
                    </a:p>
                    <a:p>
                      <a:pPr>
                        <a:lnSpc>
                          <a:spcPts val="1679"/>
                        </a:lnSpc>
                      </a:pPr>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r>
              <a:tr h="1764896">
                <a:tc>
                  <a:txBody>
                    <a:bodyPr anchor="t" rtlCol="false"/>
                    <a:lstStyle/>
                    <a:p>
                      <a:pPr algn="l">
                        <a:lnSpc>
                          <a:spcPts val="3079"/>
                        </a:lnSpc>
                        <a:defRPr/>
                      </a:pPr>
                      <a:r>
                        <a:rPr lang="en-US" sz="2199">
                          <a:solidFill>
                            <a:srgbClr val="000000"/>
                          </a:solidFill>
                          <a:latin typeface="Arial Bold"/>
                        </a:rPr>
                        <a:t>BATTEPATI DHARANI</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2939"/>
                        </a:lnSpc>
                        <a:defRPr/>
                      </a:pPr>
                      <a:r>
                        <a:rPr lang="en-US" sz="2099" u="sng">
                          <a:solidFill>
                            <a:srgbClr val="000000"/>
                          </a:solidFill>
                          <a:latin typeface="Arimo Bold"/>
                          <a:hlinkClick r:id="rId8" tooltip="mailto:batt20ad007@rmkcet.ac.in"/>
                        </a:rPr>
                        <a:t>batt20ad007@rmkcet.ac.in</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3219"/>
                        </a:lnSpc>
                        <a:defRPr/>
                      </a:pPr>
                      <a:r>
                        <a:rPr lang="en-US" sz="2299">
                          <a:solidFill>
                            <a:srgbClr val="000000"/>
                          </a:solidFill>
                          <a:latin typeface="Arial Bold"/>
                        </a:rPr>
                        <a:t>Ms.A.Akila</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2799"/>
                        </a:lnSpc>
                        <a:defRPr/>
                      </a:pPr>
                      <a:r>
                        <a:rPr lang="en-US" sz="1999" u="sng">
                          <a:solidFill>
                            <a:srgbClr val="000000"/>
                          </a:solidFill>
                          <a:latin typeface="Arial Bold"/>
                          <a:hlinkClick r:id="rId9" tooltip="mailto:aakilaads@rmkcet.ac.in"/>
                        </a:rPr>
                        <a:t>aakilaads@rmkcet.ac.in</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2939"/>
                        </a:lnSpc>
                        <a:defRPr/>
                      </a:pPr>
                      <a:r>
                        <a:rPr lang="en-US" sz="2099">
                          <a:solidFill>
                            <a:srgbClr val="000000"/>
                          </a:solidFill>
                          <a:latin typeface="Arial Bold"/>
                        </a:rPr>
                        <a:t>NITIN TEWARI</a:t>
                      </a:r>
                      <a:endParaRPr lang="en-US" sz="1100"/>
                    </a:p>
                    <a:p>
                      <a:pPr>
                        <a:lnSpc>
                          <a:spcPts val="2939"/>
                        </a:lnSpc>
                      </a:pPr>
                      <a:r>
                        <a:rPr lang="en-US" sz="2099">
                          <a:solidFill>
                            <a:srgbClr val="000000"/>
                          </a:solidFill>
                          <a:latin typeface="Arial Bold"/>
                        </a:rPr>
                        <a:t>SHIVAM SHRIVASTAVA</a:t>
                      </a:r>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2519"/>
                        </a:lnSpc>
                        <a:defRPr/>
                      </a:pPr>
                      <a:r>
                        <a:rPr lang="en-US" sz="1799" u="sng">
                          <a:solidFill>
                            <a:srgbClr val="000000"/>
                          </a:solidFill>
                          <a:latin typeface="Arial Bold"/>
                          <a:hlinkClick r:id="rId10" tooltip="http://cognizant.com"/>
                        </a:rPr>
                        <a:t>nitin.tewari@cognizant.com</a:t>
                      </a:r>
                      <a:endParaRPr lang="en-US" sz="1100"/>
                    </a:p>
                    <a:p>
                      <a:pPr>
                        <a:lnSpc>
                          <a:spcPts val="2519"/>
                        </a:lnSpc>
                      </a:pPr>
                      <a:r>
                        <a:rPr lang="en-US" sz="1799" u="sng">
                          <a:solidFill>
                            <a:srgbClr val="000000"/>
                          </a:solidFill>
                          <a:latin typeface="Arial Bold"/>
                          <a:hlinkClick r:id="rId11" tooltip="http://cognizant.com"/>
                        </a:rPr>
                        <a:t>shivam.srivastava@cognizant.com</a:t>
                      </a:r>
                    </a:p>
                    <a:p>
                      <a:pPr>
                        <a:lnSpc>
                          <a:spcPts val="2239"/>
                        </a:lnSpc>
                      </a:pPr>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r>
              <a:tr h="1822135">
                <a:tc>
                  <a:txBody>
                    <a:bodyPr anchor="t" rtlCol="false"/>
                    <a:lstStyle/>
                    <a:p>
                      <a:pPr algn="l">
                        <a:lnSpc>
                          <a:spcPts val="3079"/>
                        </a:lnSpc>
                        <a:defRPr/>
                      </a:pPr>
                      <a:r>
                        <a:rPr lang="en-US" sz="2199">
                          <a:solidFill>
                            <a:srgbClr val="000000"/>
                          </a:solidFill>
                          <a:latin typeface="Arimo Bold"/>
                        </a:rPr>
                        <a:t>PUNURU DIVYA HARSHITHA</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2799"/>
                        </a:lnSpc>
                        <a:defRPr/>
                      </a:pPr>
                      <a:r>
                        <a:rPr lang="en-US" sz="1999" u="sng">
                          <a:solidFill>
                            <a:srgbClr val="000000"/>
                          </a:solidFill>
                          <a:latin typeface="Arimo Bold"/>
                          <a:hlinkClick r:id="rId12" tooltip="mailto:punu20ad038@rmkcet.ac.in"/>
                        </a:rPr>
                        <a:t>punu20ad038@rmkcet.ac.in</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3219"/>
                        </a:lnSpc>
                        <a:defRPr/>
                      </a:pPr>
                      <a:r>
                        <a:rPr lang="en-US" sz="2299">
                          <a:solidFill>
                            <a:srgbClr val="000000"/>
                          </a:solidFill>
                          <a:latin typeface="Arial Bold"/>
                        </a:rPr>
                        <a:t>Ms.A.Akila</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2799"/>
                        </a:lnSpc>
                        <a:defRPr/>
                      </a:pPr>
                      <a:r>
                        <a:rPr lang="en-US" sz="1999" u="sng">
                          <a:solidFill>
                            <a:srgbClr val="000000"/>
                          </a:solidFill>
                          <a:latin typeface="Arial Bold"/>
                          <a:hlinkClick r:id="rId13" tooltip="mailto:aakilaads@rmkcet.ac.in"/>
                        </a:rPr>
                        <a:t>aakilaads@rmkcet.ac.in</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2939"/>
                        </a:lnSpc>
                        <a:defRPr/>
                      </a:pPr>
                      <a:r>
                        <a:rPr lang="en-US" sz="2099">
                          <a:solidFill>
                            <a:srgbClr val="000000"/>
                          </a:solidFill>
                          <a:latin typeface="Arial Bold"/>
                        </a:rPr>
                        <a:t>NITIN TEWARI</a:t>
                      </a:r>
                      <a:endParaRPr lang="en-US" sz="1100"/>
                    </a:p>
                    <a:p>
                      <a:pPr>
                        <a:lnSpc>
                          <a:spcPts val="2939"/>
                        </a:lnSpc>
                      </a:pPr>
                      <a:r>
                        <a:rPr lang="en-US" sz="2099">
                          <a:solidFill>
                            <a:srgbClr val="000000"/>
                          </a:solidFill>
                          <a:latin typeface="Arial Bold"/>
                        </a:rPr>
                        <a:t>SHIVAM SHRIVASTAVA</a:t>
                      </a:r>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2519"/>
                        </a:lnSpc>
                        <a:defRPr/>
                      </a:pPr>
                      <a:r>
                        <a:rPr lang="en-US" sz="1799" u="sng">
                          <a:solidFill>
                            <a:srgbClr val="000000"/>
                          </a:solidFill>
                          <a:latin typeface="Arimo Bold"/>
                          <a:hlinkClick r:id="rId14" tooltip="http://cognizant.com"/>
                        </a:rPr>
                        <a:t>nitin.tewari@cognizant.com</a:t>
                      </a:r>
                      <a:endParaRPr lang="en-US" sz="1100"/>
                    </a:p>
                    <a:p>
                      <a:pPr>
                        <a:lnSpc>
                          <a:spcPts val="2519"/>
                        </a:lnSpc>
                      </a:pPr>
                      <a:r>
                        <a:rPr lang="en-US" sz="1799" u="sng">
                          <a:solidFill>
                            <a:srgbClr val="000000"/>
                          </a:solidFill>
                          <a:latin typeface="Arimo Bold"/>
                          <a:hlinkClick r:id="rId15" tooltip="http://cognizant.com"/>
                        </a:rPr>
                        <a:t>shivam.srivastava@cognizant.com</a:t>
                      </a:r>
                    </a:p>
                    <a:p>
                      <a:pPr>
                        <a:lnSpc>
                          <a:spcPts val="2519"/>
                        </a:lnSpc>
                      </a:pPr>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r>
              <a:tr h="1392837">
                <a:tc>
                  <a:txBody>
                    <a:bodyPr anchor="t" rtlCol="false"/>
                    <a:lstStyle/>
                    <a:p>
                      <a:pPr algn="l">
                        <a:lnSpc>
                          <a:spcPts val="2939"/>
                        </a:lnSpc>
                        <a:defRPr/>
                      </a:pPr>
                      <a:r>
                        <a:rPr lang="en-US" sz="2099">
                          <a:solidFill>
                            <a:srgbClr val="000000"/>
                          </a:solidFill>
                          <a:latin typeface="Arimo Bold"/>
                        </a:rPr>
                        <a:t>VADLAMUDI LAKSHMI TEJASWINI</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2939"/>
                        </a:lnSpc>
                        <a:defRPr/>
                      </a:pPr>
                      <a:r>
                        <a:rPr lang="en-US" sz="2099" u="sng">
                          <a:solidFill>
                            <a:srgbClr val="000000"/>
                          </a:solidFill>
                          <a:latin typeface="Arimo Bold"/>
                          <a:hlinkClick r:id="rId16" tooltip="mailto:vadl20ad053@rmkcet.ac.in"/>
                        </a:rPr>
                        <a:t>vadl20ad053@rmkcet.ac.in</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3219"/>
                        </a:lnSpc>
                        <a:defRPr/>
                      </a:pPr>
                      <a:r>
                        <a:rPr lang="en-US" sz="2299">
                          <a:solidFill>
                            <a:srgbClr val="000000"/>
                          </a:solidFill>
                          <a:latin typeface="Arial Bold"/>
                        </a:rPr>
                        <a:t>Ms.A.Akila</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2659"/>
                        </a:lnSpc>
                        <a:defRPr/>
                      </a:pPr>
                      <a:r>
                        <a:rPr lang="en-US" sz="1899" u="sng">
                          <a:solidFill>
                            <a:srgbClr val="000000"/>
                          </a:solidFill>
                          <a:latin typeface="Arimo Bold"/>
                          <a:hlinkClick r:id="rId17" tooltip="mailto:aakilaads@rmkcet.ac.in"/>
                        </a:rPr>
                        <a:t>aakilaads@rmkcet.ac.in</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2939"/>
                        </a:lnSpc>
                        <a:defRPr/>
                      </a:pPr>
                      <a:r>
                        <a:rPr lang="en-US" sz="2099">
                          <a:solidFill>
                            <a:srgbClr val="000000"/>
                          </a:solidFill>
                          <a:latin typeface="Arial Bold"/>
                        </a:rPr>
                        <a:t>NITIN TEWARI</a:t>
                      </a:r>
                      <a:endParaRPr lang="en-US" sz="1100"/>
                    </a:p>
                    <a:p>
                      <a:pPr>
                        <a:lnSpc>
                          <a:spcPts val="2939"/>
                        </a:lnSpc>
                      </a:pPr>
                      <a:r>
                        <a:rPr lang="en-US" sz="2099">
                          <a:solidFill>
                            <a:srgbClr val="000000"/>
                          </a:solidFill>
                          <a:latin typeface="Arial Bold"/>
                        </a:rPr>
                        <a:t>SHIVAM SHRIVASTAVA</a:t>
                      </a:r>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2379"/>
                        </a:lnSpc>
                        <a:defRPr/>
                      </a:pPr>
                      <a:r>
                        <a:rPr lang="en-US" sz="1699" u="sng">
                          <a:solidFill>
                            <a:srgbClr val="000000"/>
                          </a:solidFill>
                          <a:latin typeface="Arimo Bold"/>
                          <a:hlinkClick r:id="rId18" tooltip="http://cognizant.com"/>
                        </a:rPr>
                        <a:t>nitin.tewari@cognizant.com</a:t>
                      </a:r>
                      <a:endParaRPr lang="en-US" sz="1100"/>
                    </a:p>
                    <a:p>
                      <a:pPr>
                        <a:lnSpc>
                          <a:spcPts val="2379"/>
                        </a:lnSpc>
                      </a:pPr>
                      <a:r>
                        <a:rPr lang="en-US" sz="1699" u="sng">
                          <a:solidFill>
                            <a:srgbClr val="000000"/>
                          </a:solidFill>
                          <a:latin typeface="Arimo Bold"/>
                          <a:hlinkClick r:id="rId19" tooltip="http://cognizant.com"/>
                        </a:rPr>
                        <a:t>shivam.srivastava@cognizant.com</a:t>
                      </a:r>
                    </a:p>
                    <a:p>
                      <a:pPr>
                        <a:lnSpc>
                          <a:spcPts val="2099"/>
                        </a:lnSpc>
                      </a:pPr>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r>
            </a:tbl>
          </a:graphicData>
        </a:graphic>
      </p:graphicFrame>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21262" y="5568418"/>
            <a:ext cx="5090092" cy="4470273"/>
          </a:xfrm>
          <a:custGeom>
            <a:avLst/>
            <a:gdLst/>
            <a:ahLst/>
            <a:cxnLst/>
            <a:rect r="r" b="b" t="t" l="l"/>
            <a:pathLst>
              <a:path h="4470273" w="5090092">
                <a:moveTo>
                  <a:pt x="0" y="0"/>
                </a:moveTo>
                <a:lnTo>
                  <a:pt x="5090092" y="0"/>
                </a:lnTo>
                <a:lnTo>
                  <a:pt x="5090092" y="4470273"/>
                </a:lnTo>
                <a:lnTo>
                  <a:pt x="0" y="4470273"/>
                </a:lnTo>
                <a:lnTo>
                  <a:pt x="0" y="0"/>
                </a:lnTo>
                <a:close/>
              </a:path>
            </a:pathLst>
          </a:custGeom>
          <a:blipFill>
            <a:blip r:embed="rId2"/>
            <a:stretch>
              <a:fillRect l="-4780" t="0" r="-4780" b="0"/>
            </a:stretch>
          </a:blipFill>
        </p:spPr>
      </p:sp>
      <p:sp>
        <p:nvSpPr>
          <p:cNvPr name="Freeform 3" id="3"/>
          <p:cNvSpPr/>
          <p:nvPr/>
        </p:nvSpPr>
        <p:spPr>
          <a:xfrm flipH="false" flipV="false" rot="0">
            <a:off x="11946839" y="5543049"/>
            <a:ext cx="4966614" cy="4495642"/>
          </a:xfrm>
          <a:custGeom>
            <a:avLst/>
            <a:gdLst/>
            <a:ahLst/>
            <a:cxnLst/>
            <a:rect r="r" b="b" t="t" l="l"/>
            <a:pathLst>
              <a:path h="4495642" w="4966614">
                <a:moveTo>
                  <a:pt x="0" y="0"/>
                </a:moveTo>
                <a:lnTo>
                  <a:pt x="4966614" y="0"/>
                </a:lnTo>
                <a:lnTo>
                  <a:pt x="4966614" y="4495642"/>
                </a:lnTo>
                <a:lnTo>
                  <a:pt x="0" y="4495642"/>
                </a:lnTo>
                <a:lnTo>
                  <a:pt x="0" y="0"/>
                </a:lnTo>
                <a:close/>
              </a:path>
            </a:pathLst>
          </a:custGeom>
          <a:blipFill>
            <a:blip r:embed="rId3"/>
            <a:stretch>
              <a:fillRect l="0" t="0" r="0" b="0"/>
            </a:stretch>
          </a:blipFill>
        </p:spPr>
      </p:sp>
      <p:sp>
        <p:nvSpPr>
          <p:cNvPr name="Freeform 4" id="4"/>
          <p:cNvSpPr/>
          <p:nvPr/>
        </p:nvSpPr>
        <p:spPr>
          <a:xfrm flipH="false" flipV="false" rot="0">
            <a:off x="0" y="-50165"/>
            <a:ext cx="3365517" cy="1078865"/>
          </a:xfrm>
          <a:custGeom>
            <a:avLst/>
            <a:gdLst/>
            <a:ahLst/>
            <a:cxnLst/>
            <a:rect r="r" b="b" t="t" l="l"/>
            <a:pathLst>
              <a:path h="1078865" w="3365517">
                <a:moveTo>
                  <a:pt x="0" y="0"/>
                </a:moveTo>
                <a:lnTo>
                  <a:pt x="3365517" y="0"/>
                </a:lnTo>
                <a:lnTo>
                  <a:pt x="3365517" y="1078865"/>
                </a:lnTo>
                <a:lnTo>
                  <a:pt x="0" y="1078865"/>
                </a:lnTo>
                <a:lnTo>
                  <a:pt x="0" y="0"/>
                </a:lnTo>
                <a:close/>
              </a:path>
            </a:pathLst>
          </a:custGeom>
          <a:blipFill>
            <a:blip r:embed="rId4"/>
            <a:stretch>
              <a:fillRect l="0" t="0" r="0" b="0"/>
            </a:stretch>
          </a:blipFill>
        </p:spPr>
      </p:sp>
      <p:sp>
        <p:nvSpPr>
          <p:cNvPr name="TextBox 5" id="5"/>
          <p:cNvSpPr txBox="true"/>
          <p:nvPr/>
        </p:nvSpPr>
        <p:spPr>
          <a:xfrm rot="0">
            <a:off x="3880647" y="728069"/>
            <a:ext cx="4119368" cy="4544257"/>
          </a:xfrm>
          <a:prstGeom prst="rect">
            <a:avLst/>
          </a:prstGeom>
        </p:spPr>
        <p:txBody>
          <a:bodyPr anchor="t" rtlCol="false" tIns="0" lIns="0" bIns="0" rIns="0">
            <a:spAutoFit/>
          </a:bodyPr>
          <a:lstStyle/>
          <a:p>
            <a:pPr algn="ctr">
              <a:lnSpc>
                <a:spcPts val="6006"/>
              </a:lnSpc>
              <a:spcBef>
                <a:spcPct val="0"/>
              </a:spcBef>
            </a:pPr>
            <a:r>
              <a:rPr lang="en-US" sz="4290">
                <a:solidFill>
                  <a:srgbClr val="1C88CF"/>
                </a:solidFill>
                <a:latin typeface="Aileron Bold"/>
              </a:rPr>
              <a:t>Systolic blood pressure (SBP) </a:t>
            </a:r>
            <a:r>
              <a:rPr lang="en-US" sz="4290">
                <a:solidFill>
                  <a:srgbClr val="FFFFFF"/>
                </a:solidFill>
                <a:latin typeface="Aileron Bold"/>
              </a:rPr>
              <a:t> </a:t>
            </a:r>
            <a:r>
              <a:rPr lang="en-US" sz="4290">
                <a:solidFill>
                  <a:srgbClr val="000000"/>
                </a:solidFill>
                <a:latin typeface="Aileron Bold"/>
              </a:rPr>
              <a:t>the pressure in the arteries when the heart beats</a:t>
            </a:r>
          </a:p>
        </p:txBody>
      </p:sp>
      <p:sp>
        <p:nvSpPr>
          <p:cNvPr name="TextBox 6" id="6"/>
          <p:cNvSpPr txBox="true"/>
          <p:nvPr/>
        </p:nvSpPr>
        <p:spPr>
          <a:xfrm rot="0">
            <a:off x="10545202" y="1221245"/>
            <a:ext cx="7079925" cy="3567431"/>
          </a:xfrm>
          <a:prstGeom prst="rect">
            <a:avLst/>
          </a:prstGeom>
        </p:spPr>
        <p:txBody>
          <a:bodyPr anchor="t" rtlCol="false" tIns="0" lIns="0" bIns="0" rIns="0">
            <a:spAutoFit/>
          </a:bodyPr>
          <a:lstStyle/>
          <a:p>
            <a:pPr algn="ctr">
              <a:lnSpc>
                <a:spcPts val="5319"/>
              </a:lnSpc>
            </a:pPr>
            <a:r>
              <a:rPr lang="en-US" sz="3799">
                <a:solidFill>
                  <a:srgbClr val="1C88CF"/>
                </a:solidFill>
                <a:latin typeface="Aileron Bold"/>
              </a:rPr>
              <a:t>Fraction of inspired oxygen</a:t>
            </a:r>
          </a:p>
          <a:p>
            <a:pPr algn="ctr">
              <a:lnSpc>
                <a:spcPts val="4619"/>
              </a:lnSpc>
              <a:spcBef>
                <a:spcPct val="0"/>
              </a:spcBef>
            </a:pPr>
            <a:r>
              <a:rPr lang="en-US" sz="3299">
                <a:solidFill>
                  <a:srgbClr val="000000"/>
                </a:solidFill>
                <a:latin typeface="Aileron Bold"/>
              </a:rPr>
              <a:t>FiO2 is the percentage of oxygen in the air that a person breathes, which can be increased in sepsis to improve oxygen delivery to the tissues</a:t>
            </a:r>
            <a:r>
              <a:rPr lang="en-US" sz="3299">
                <a:solidFill>
                  <a:srgbClr val="000000"/>
                </a:solidFill>
                <a:latin typeface="Aileron Bold"/>
              </a:rPr>
              <a: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56082" y="462550"/>
            <a:ext cx="15777124" cy="9069241"/>
            <a:chOff x="0" y="0"/>
            <a:chExt cx="21036165" cy="12092321"/>
          </a:xfrm>
        </p:grpSpPr>
        <p:grpSp>
          <p:nvGrpSpPr>
            <p:cNvPr name="Group 3" id="3"/>
            <p:cNvGrpSpPr/>
            <p:nvPr/>
          </p:nvGrpSpPr>
          <p:grpSpPr>
            <a:xfrm rot="0">
              <a:off x="12334792" y="6001359"/>
              <a:ext cx="8701373" cy="6090961"/>
              <a:chOff x="0" y="0"/>
              <a:chExt cx="8701373" cy="6090961"/>
            </a:xfrm>
          </p:grpSpPr>
          <p:sp>
            <p:nvSpPr>
              <p:cNvPr name="Freeform 4" id="4"/>
              <p:cNvSpPr/>
              <p:nvPr/>
            </p:nvSpPr>
            <p:spPr>
              <a:xfrm flipH="false" flipV="false" rot="0">
                <a:off x="0" y="0"/>
                <a:ext cx="8701405" cy="6090920"/>
              </a:xfrm>
              <a:custGeom>
                <a:avLst/>
                <a:gdLst/>
                <a:ahLst/>
                <a:cxnLst/>
                <a:rect r="r" b="b" t="t" l="l"/>
                <a:pathLst>
                  <a:path h="6090920" w="8701405">
                    <a:moveTo>
                      <a:pt x="0" y="0"/>
                    </a:moveTo>
                    <a:lnTo>
                      <a:pt x="8701405" y="0"/>
                    </a:lnTo>
                    <a:lnTo>
                      <a:pt x="8701405" y="6090920"/>
                    </a:lnTo>
                    <a:lnTo>
                      <a:pt x="0" y="6090920"/>
                    </a:lnTo>
                    <a:lnTo>
                      <a:pt x="0" y="0"/>
                    </a:lnTo>
                  </a:path>
                </a:pathLst>
              </a:custGeom>
              <a:blipFill>
                <a:blip r:embed="rId2"/>
                <a:stretch>
                  <a:fillRect l="0" t="0" r="0" b="0"/>
                </a:stretch>
              </a:blipFill>
            </p:spPr>
          </p:sp>
        </p:grpSp>
        <p:grpSp>
          <p:nvGrpSpPr>
            <p:cNvPr name="Group 5" id="5"/>
            <p:cNvGrpSpPr/>
            <p:nvPr/>
          </p:nvGrpSpPr>
          <p:grpSpPr>
            <a:xfrm rot="0">
              <a:off x="1059689" y="5475336"/>
              <a:ext cx="7301500" cy="6616985"/>
              <a:chOff x="0" y="0"/>
              <a:chExt cx="7301500" cy="6616985"/>
            </a:xfrm>
          </p:grpSpPr>
          <p:sp>
            <p:nvSpPr>
              <p:cNvPr name="Freeform 6" id="6"/>
              <p:cNvSpPr/>
              <p:nvPr/>
            </p:nvSpPr>
            <p:spPr>
              <a:xfrm flipH="false" flipV="false" rot="0">
                <a:off x="0" y="0"/>
                <a:ext cx="7301484" cy="6616954"/>
              </a:xfrm>
              <a:custGeom>
                <a:avLst/>
                <a:gdLst/>
                <a:ahLst/>
                <a:cxnLst/>
                <a:rect r="r" b="b" t="t" l="l"/>
                <a:pathLst>
                  <a:path h="6616954" w="7301484">
                    <a:moveTo>
                      <a:pt x="0" y="0"/>
                    </a:moveTo>
                    <a:lnTo>
                      <a:pt x="7301484" y="0"/>
                    </a:lnTo>
                    <a:lnTo>
                      <a:pt x="7301484" y="6616954"/>
                    </a:lnTo>
                    <a:lnTo>
                      <a:pt x="0" y="6616954"/>
                    </a:lnTo>
                    <a:lnTo>
                      <a:pt x="0" y="0"/>
                    </a:lnTo>
                  </a:path>
                </a:pathLst>
              </a:custGeom>
              <a:blipFill>
                <a:blip r:embed="rId3"/>
                <a:stretch>
                  <a:fillRect l="0" t="0" r="0" b="0"/>
                </a:stretch>
              </a:blipFill>
            </p:spPr>
          </p:sp>
        </p:grpSp>
        <p:sp>
          <p:nvSpPr>
            <p:cNvPr name="TextBox 7" id="7"/>
            <p:cNvSpPr txBox="true"/>
            <p:nvPr/>
          </p:nvSpPr>
          <p:spPr>
            <a:xfrm rot="0">
              <a:off x="12334792" y="-76200"/>
              <a:ext cx="8435280" cy="5161281"/>
            </a:xfrm>
            <a:prstGeom prst="rect">
              <a:avLst/>
            </a:prstGeom>
          </p:spPr>
          <p:txBody>
            <a:bodyPr anchor="t" rtlCol="false" tIns="0" lIns="0" bIns="0" rIns="0">
              <a:spAutoFit/>
            </a:bodyPr>
            <a:lstStyle/>
            <a:p>
              <a:pPr algn="ctr">
                <a:lnSpc>
                  <a:spcPts val="5038"/>
                </a:lnSpc>
              </a:pPr>
              <a:r>
                <a:rPr lang="en-US" sz="3598">
                  <a:solidFill>
                    <a:srgbClr val="1C88CF"/>
                  </a:solidFill>
                  <a:latin typeface="Aileron Bold"/>
                </a:rPr>
                <a:t>Potassium</a:t>
              </a:r>
              <a:r>
                <a:rPr lang="en-US" sz="3598">
                  <a:solidFill>
                    <a:srgbClr val="000000"/>
                  </a:solidFill>
                  <a:latin typeface="Aileron Bold"/>
                </a:rPr>
                <a:t> (mmol/L)</a:t>
              </a:r>
            </a:p>
            <a:p>
              <a:pPr algn="ctr">
                <a:lnSpc>
                  <a:spcPts val="5038"/>
                </a:lnSpc>
              </a:pPr>
              <a:r>
                <a:rPr lang="en-US" sz="3598">
                  <a:solidFill>
                    <a:srgbClr val="000000"/>
                  </a:solidFill>
                  <a:latin typeface="Aileron Bold"/>
                </a:rPr>
                <a:t>Potassium is an essential mineral that helps regulate muscle contraction, nerve conduction, and fluid balance in the human body.</a:t>
              </a:r>
            </a:p>
          </p:txBody>
        </p:sp>
        <p:sp>
          <p:nvSpPr>
            <p:cNvPr name="TextBox 8" id="8"/>
            <p:cNvSpPr txBox="true"/>
            <p:nvPr/>
          </p:nvSpPr>
          <p:spPr>
            <a:xfrm rot="0">
              <a:off x="0" y="774700"/>
              <a:ext cx="10650557" cy="4310381"/>
            </a:xfrm>
            <a:prstGeom prst="rect">
              <a:avLst/>
            </a:prstGeom>
          </p:spPr>
          <p:txBody>
            <a:bodyPr anchor="t" rtlCol="false" tIns="0" lIns="0" bIns="0" rIns="0">
              <a:spAutoFit/>
            </a:bodyPr>
            <a:lstStyle/>
            <a:p>
              <a:pPr algn="ctr">
                <a:lnSpc>
                  <a:spcPts val="5038"/>
                </a:lnSpc>
              </a:pPr>
              <a:r>
                <a:rPr lang="en-US" sz="3598">
                  <a:solidFill>
                    <a:srgbClr val="1C88CF"/>
                  </a:solidFill>
                  <a:latin typeface="Aileron Bold"/>
                </a:rPr>
                <a:t>EndTidal Carbon Di-oxide (mmHg)</a:t>
              </a:r>
            </a:p>
            <a:p>
              <a:pPr algn="ctr">
                <a:lnSpc>
                  <a:spcPts val="5038"/>
                </a:lnSpc>
              </a:pPr>
              <a:r>
                <a:rPr lang="en-US" sz="3598">
                  <a:solidFill>
                    <a:srgbClr val="000000"/>
                  </a:solidFill>
                  <a:latin typeface="Aileron Bold"/>
                </a:rPr>
                <a:t>measure of the carbon dioxide level in the exhaled breath. It is a non-invasive way to measure the carbon dioxide level in the blood.</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5235" y="651413"/>
            <a:ext cx="17500633" cy="9224245"/>
            <a:chOff x="0" y="0"/>
            <a:chExt cx="23334177" cy="12298993"/>
          </a:xfrm>
        </p:grpSpPr>
        <p:grpSp>
          <p:nvGrpSpPr>
            <p:cNvPr name="Group 3" id="3"/>
            <p:cNvGrpSpPr/>
            <p:nvPr/>
          </p:nvGrpSpPr>
          <p:grpSpPr>
            <a:xfrm rot="0">
              <a:off x="7778457" y="6512225"/>
              <a:ext cx="7075900" cy="5786768"/>
              <a:chOff x="0" y="0"/>
              <a:chExt cx="7075900" cy="5786768"/>
            </a:xfrm>
          </p:grpSpPr>
          <p:sp>
            <p:nvSpPr>
              <p:cNvPr name="Freeform 4" id="4"/>
              <p:cNvSpPr/>
              <p:nvPr/>
            </p:nvSpPr>
            <p:spPr>
              <a:xfrm flipH="false" flipV="false" rot="0">
                <a:off x="0" y="0"/>
                <a:ext cx="7075932" cy="5786755"/>
              </a:xfrm>
              <a:custGeom>
                <a:avLst/>
                <a:gdLst/>
                <a:ahLst/>
                <a:cxnLst/>
                <a:rect r="r" b="b" t="t" l="l"/>
                <a:pathLst>
                  <a:path h="5786755" w="7075932">
                    <a:moveTo>
                      <a:pt x="0" y="0"/>
                    </a:moveTo>
                    <a:lnTo>
                      <a:pt x="7075932" y="0"/>
                    </a:lnTo>
                    <a:lnTo>
                      <a:pt x="7075932" y="5786755"/>
                    </a:lnTo>
                    <a:lnTo>
                      <a:pt x="0" y="5786755"/>
                    </a:lnTo>
                    <a:lnTo>
                      <a:pt x="0" y="0"/>
                    </a:lnTo>
                  </a:path>
                </a:pathLst>
              </a:custGeom>
              <a:blipFill>
                <a:blip r:embed="rId2"/>
                <a:stretch>
                  <a:fillRect l="0" t="0" r="0" b="0"/>
                </a:stretch>
              </a:blipFill>
            </p:spPr>
          </p:sp>
        </p:grpSp>
        <p:sp>
          <p:nvSpPr>
            <p:cNvPr name="TextBox 5" id="5"/>
            <p:cNvSpPr txBox="true"/>
            <p:nvPr/>
          </p:nvSpPr>
          <p:spPr>
            <a:xfrm rot="0">
              <a:off x="7727197" y="-66675"/>
              <a:ext cx="7127160" cy="6341822"/>
            </a:xfrm>
            <a:prstGeom prst="rect">
              <a:avLst/>
            </a:prstGeom>
          </p:spPr>
          <p:txBody>
            <a:bodyPr anchor="t" rtlCol="false" tIns="0" lIns="0" bIns="0" rIns="0">
              <a:spAutoFit/>
            </a:bodyPr>
            <a:lstStyle/>
            <a:p>
              <a:pPr algn="ctr">
                <a:lnSpc>
                  <a:spcPts val="4668"/>
                </a:lnSpc>
              </a:pPr>
              <a:r>
                <a:rPr lang="en-US" sz="3335">
                  <a:solidFill>
                    <a:srgbClr val="1C88CF"/>
                  </a:solidFill>
                  <a:latin typeface="Aileron Bold"/>
                </a:rPr>
                <a:t>Hemoglobin (g/dL)</a:t>
              </a:r>
            </a:p>
            <a:p>
              <a:pPr algn="ctr">
                <a:lnSpc>
                  <a:spcPts val="4668"/>
                </a:lnSpc>
              </a:pPr>
              <a:r>
                <a:rPr lang="en-US" sz="3335">
                  <a:solidFill>
                    <a:srgbClr val="000000"/>
                  </a:solidFill>
                  <a:latin typeface="Aileron Bold"/>
                </a:rPr>
                <a:t>Hemoglobin is a protein in red blood cells that carries oxygen to the tissues. Low levels of Hgb can occur in sepsis, which can lead to tissue hypoxia and organ damage.</a:t>
              </a:r>
            </a:p>
          </p:txBody>
        </p:sp>
        <p:grpSp>
          <p:nvGrpSpPr>
            <p:cNvPr name="Group 6" id="6"/>
            <p:cNvGrpSpPr/>
            <p:nvPr/>
          </p:nvGrpSpPr>
          <p:grpSpPr>
            <a:xfrm rot="0">
              <a:off x="0" y="7520957"/>
              <a:ext cx="7246309" cy="4778036"/>
              <a:chOff x="0" y="0"/>
              <a:chExt cx="7246309" cy="4778036"/>
            </a:xfrm>
          </p:grpSpPr>
          <p:sp>
            <p:nvSpPr>
              <p:cNvPr name="Freeform 7" id="7"/>
              <p:cNvSpPr/>
              <p:nvPr/>
            </p:nvSpPr>
            <p:spPr>
              <a:xfrm flipH="false" flipV="false" rot="0">
                <a:off x="0" y="0"/>
                <a:ext cx="7246366" cy="4777994"/>
              </a:xfrm>
              <a:custGeom>
                <a:avLst/>
                <a:gdLst/>
                <a:ahLst/>
                <a:cxnLst/>
                <a:rect r="r" b="b" t="t" l="l"/>
                <a:pathLst>
                  <a:path h="4777994" w="7246366">
                    <a:moveTo>
                      <a:pt x="0" y="0"/>
                    </a:moveTo>
                    <a:lnTo>
                      <a:pt x="7246366" y="0"/>
                    </a:lnTo>
                    <a:lnTo>
                      <a:pt x="7246366" y="4777994"/>
                    </a:lnTo>
                    <a:lnTo>
                      <a:pt x="0" y="4777994"/>
                    </a:lnTo>
                    <a:lnTo>
                      <a:pt x="0" y="0"/>
                    </a:lnTo>
                  </a:path>
                </a:pathLst>
              </a:custGeom>
              <a:blipFill>
                <a:blip r:embed="rId3"/>
                <a:stretch>
                  <a:fillRect l="0" t="0" r="0" b="0"/>
                </a:stretch>
              </a:blipFill>
            </p:spPr>
          </p:sp>
        </p:grpSp>
        <p:sp>
          <p:nvSpPr>
            <p:cNvPr name="TextBox 8" id="8"/>
            <p:cNvSpPr txBox="true"/>
            <p:nvPr/>
          </p:nvSpPr>
          <p:spPr>
            <a:xfrm rot="0">
              <a:off x="777953" y="88968"/>
              <a:ext cx="5066359" cy="6186180"/>
            </a:xfrm>
            <a:prstGeom prst="rect">
              <a:avLst/>
            </a:prstGeom>
          </p:spPr>
          <p:txBody>
            <a:bodyPr anchor="t" rtlCol="false" tIns="0" lIns="0" bIns="0" rIns="0">
              <a:spAutoFit/>
            </a:bodyPr>
            <a:lstStyle/>
            <a:p>
              <a:pPr algn="ctr">
                <a:lnSpc>
                  <a:spcPts val="5196"/>
                </a:lnSpc>
              </a:pPr>
              <a:r>
                <a:rPr lang="en-US" sz="3711">
                  <a:solidFill>
                    <a:srgbClr val="1C88CF"/>
                  </a:solidFill>
                  <a:latin typeface="Aileron Bold"/>
                </a:rPr>
                <a:t>Glucose Serum (mg/dL)</a:t>
              </a:r>
            </a:p>
            <a:p>
              <a:pPr algn="ctr">
                <a:lnSpc>
                  <a:spcPts val="5196"/>
                </a:lnSpc>
              </a:pPr>
              <a:r>
                <a:rPr lang="en-US" sz="3711">
                  <a:solidFill>
                    <a:srgbClr val="000000"/>
                  </a:solidFill>
                  <a:latin typeface="Aileron Bold"/>
                </a:rPr>
                <a:t>Glucose is a sugar that is the body's main source of energy. </a:t>
              </a:r>
            </a:p>
          </p:txBody>
        </p:sp>
        <p:grpSp>
          <p:nvGrpSpPr>
            <p:cNvPr name="Group 9" id="9"/>
            <p:cNvGrpSpPr/>
            <p:nvPr/>
          </p:nvGrpSpPr>
          <p:grpSpPr>
            <a:xfrm rot="0">
              <a:off x="16513895" y="6537147"/>
              <a:ext cx="6219071" cy="5761847"/>
              <a:chOff x="0" y="0"/>
              <a:chExt cx="6219071" cy="5761847"/>
            </a:xfrm>
          </p:grpSpPr>
          <p:sp>
            <p:nvSpPr>
              <p:cNvPr name="Freeform 10" id="10"/>
              <p:cNvSpPr/>
              <p:nvPr/>
            </p:nvSpPr>
            <p:spPr>
              <a:xfrm flipH="false" flipV="false" rot="0">
                <a:off x="0" y="0"/>
                <a:ext cx="6219063" cy="5761863"/>
              </a:xfrm>
              <a:custGeom>
                <a:avLst/>
                <a:gdLst/>
                <a:ahLst/>
                <a:cxnLst/>
                <a:rect r="r" b="b" t="t" l="l"/>
                <a:pathLst>
                  <a:path h="5761863" w="6219063">
                    <a:moveTo>
                      <a:pt x="0" y="0"/>
                    </a:moveTo>
                    <a:lnTo>
                      <a:pt x="6219063" y="0"/>
                    </a:lnTo>
                    <a:lnTo>
                      <a:pt x="6219063" y="5761863"/>
                    </a:lnTo>
                    <a:lnTo>
                      <a:pt x="0" y="5761863"/>
                    </a:lnTo>
                    <a:lnTo>
                      <a:pt x="0" y="0"/>
                    </a:lnTo>
                  </a:path>
                </a:pathLst>
              </a:custGeom>
              <a:blipFill>
                <a:blip r:embed="rId4"/>
                <a:stretch>
                  <a:fillRect l="0" t="-1329" r="0" b="-1328"/>
                </a:stretch>
              </a:blipFill>
            </p:spPr>
          </p:sp>
        </p:grpSp>
        <p:sp>
          <p:nvSpPr>
            <p:cNvPr name="TextBox 11" id="11"/>
            <p:cNvSpPr txBox="true"/>
            <p:nvPr/>
          </p:nvSpPr>
          <p:spPr>
            <a:xfrm rot="0">
              <a:off x="15912683" y="309813"/>
              <a:ext cx="7421495" cy="5310148"/>
            </a:xfrm>
            <a:prstGeom prst="rect">
              <a:avLst/>
            </a:prstGeom>
          </p:spPr>
          <p:txBody>
            <a:bodyPr anchor="t" rtlCol="false" tIns="0" lIns="0" bIns="0" rIns="0">
              <a:spAutoFit/>
            </a:bodyPr>
            <a:lstStyle/>
            <a:p>
              <a:pPr algn="ctr">
                <a:lnSpc>
                  <a:spcPts val="5184"/>
                </a:lnSpc>
              </a:pPr>
              <a:r>
                <a:rPr lang="en-US" sz="3704">
                  <a:solidFill>
                    <a:srgbClr val="1C88CF"/>
                  </a:solidFill>
                  <a:latin typeface="Aileron Bold"/>
                </a:rPr>
                <a:t>Hct Hematocrit (%)</a:t>
              </a:r>
            </a:p>
            <a:p>
              <a:pPr algn="ctr">
                <a:lnSpc>
                  <a:spcPts val="5184"/>
                </a:lnSpc>
              </a:pPr>
              <a:r>
                <a:rPr lang="en-US" sz="3704">
                  <a:solidFill>
                    <a:srgbClr val="000000"/>
                  </a:solidFill>
                  <a:latin typeface="Aileron Bold"/>
                </a:rPr>
                <a:t>Hct is the percentage of red blood cells in the blood. In sepsis, Hct levels can decrease due to fluid loss or hemolysis</a:t>
              </a:r>
              <a:r>
                <a:rPr lang="en-US" sz="3704">
                  <a:solidFill>
                    <a:srgbClr val="FEFEFE"/>
                  </a:solidFill>
                  <a:latin typeface="Aileron Bold"/>
                </a:rPr>
                <a:t>.</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55919" y="4691682"/>
            <a:ext cx="4128574" cy="4479864"/>
          </a:xfrm>
          <a:custGeom>
            <a:avLst/>
            <a:gdLst/>
            <a:ahLst/>
            <a:cxnLst/>
            <a:rect r="r" b="b" t="t" l="l"/>
            <a:pathLst>
              <a:path h="4479864" w="4128574">
                <a:moveTo>
                  <a:pt x="0" y="0"/>
                </a:moveTo>
                <a:lnTo>
                  <a:pt x="4128573" y="0"/>
                </a:lnTo>
                <a:lnTo>
                  <a:pt x="4128573" y="4479864"/>
                </a:lnTo>
                <a:lnTo>
                  <a:pt x="0" y="4479864"/>
                </a:lnTo>
                <a:lnTo>
                  <a:pt x="0" y="0"/>
                </a:lnTo>
                <a:close/>
              </a:path>
            </a:pathLst>
          </a:custGeom>
          <a:blipFill>
            <a:blip r:embed="rId2"/>
            <a:stretch>
              <a:fillRect l="0" t="-302" r="0" b="-302"/>
            </a:stretch>
          </a:blipFill>
        </p:spPr>
      </p:sp>
      <p:sp>
        <p:nvSpPr>
          <p:cNvPr name="Freeform 3" id="3"/>
          <p:cNvSpPr/>
          <p:nvPr/>
        </p:nvSpPr>
        <p:spPr>
          <a:xfrm flipH="false" flipV="false" rot="0">
            <a:off x="0" y="0"/>
            <a:ext cx="3365517" cy="1078865"/>
          </a:xfrm>
          <a:custGeom>
            <a:avLst/>
            <a:gdLst/>
            <a:ahLst/>
            <a:cxnLst/>
            <a:rect r="r" b="b" t="t" l="l"/>
            <a:pathLst>
              <a:path h="1078865" w="3365517">
                <a:moveTo>
                  <a:pt x="0" y="0"/>
                </a:moveTo>
                <a:lnTo>
                  <a:pt x="3365517" y="0"/>
                </a:lnTo>
                <a:lnTo>
                  <a:pt x="3365517" y="1078865"/>
                </a:lnTo>
                <a:lnTo>
                  <a:pt x="0" y="1078865"/>
                </a:lnTo>
                <a:lnTo>
                  <a:pt x="0" y="0"/>
                </a:lnTo>
                <a:close/>
              </a:path>
            </a:pathLst>
          </a:custGeom>
          <a:blipFill>
            <a:blip r:embed="rId3"/>
            <a:stretch>
              <a:fillRect l="0" t="0" r="0" b="0"/>
            </a:stretch>
          </a:blipFill>
        </p:spPr>
      </p:sp>
      <p:sp>
        <p:nvSpPr>
          <p:cNvPr name="TextBox 4" id="4"/>
          <p:cNvSpPr txBox="true"/>
          <p:nvPr/>
        </p:nvSpPr>
        <p:spPr>
          <a:xfrm rot="0">
            <a:off x="5966254" y="453708"/>
            <a:ext cx="5989141" cy="795020"/>
          </a:xfrm>
          <a:prstGeom prst="rect">
            <a:avLst/>
          </a:prstGeom>
        </p:spPr>
        <p:txBody>
          <a:bodyPr anchor="t" rtlCol="false" tIns="0" lIns="0" bIns="0" rIns="0">
            <a:spAutoFit/>
          </a:bodyPr>
          <a:lstStyle/>
          <a:p>
            <a:pPr algn="ctr">
              <a:lnSpc>
                <a:spcPts val="6580"/>
              </a:lnSpc>
            </a:pPr>
            <a:r>
              <a:rPr lang="en-US" sz="4700">
                <a:solidFill>
                  <a:srgbClr val="000000"/>
                </a:solidFill>
                <a:latin typeface="Canva Sans Bold"/>
              </a:rPr>
              <a:t>IMBALANCED DATA:</a:t>
            </a:r>
          </a:p>
        </p:txBody>
      </p:sp>
      <p:sp>
        <p:nvSpPr>
          <p:cNvPr name="TextBox 5" id="5"/>
          <p:cNvSpPr txBox="true"/>
          <p:nvPr/>
        </p:nvSpPr>
        <p:spPr>
          <a:xfrm rot="0">
            <a:off x="418139" y="3017495"/>
            <a:ext cx="6003149" cy="5473186"/>
          </a:xfrm>
          <a:prstGeom prst="rect">
            <a:avLst/>
          </a:prstGeom>
        </p:spPr>
        <p:txBody>
          <a:bodyPr anchor="t" rtlCol="false" tIns="0" lIns="0" bIns="0" rIns="0">
            <a:spAutoFit/>
          </a:bodyPr>
          <a:lstStyle/>
          <a:p>
            <a:pPr>
              <a:lnSpc>
                <a:spcPts val="5453"/>
              </a:lnSpc>
              <a:spcBef>
                <a:spcPct val="0"/>
              </a:spcBef>
            </a:pPr>
            <a:r>
              <a:rPr lang="en-US" sz="3895">
                <a:solidFill>
                  <a:srgbClr val="000000"/>
                </a:solidFill>
                <a:latin typeface="Aileron Bold"/>
              </a:rPr>
              <a:t>98% of patients does not have sepsis and 2% have sepsis.</a:t>
            </a:r>
          </a:p>
          <a:p>
            <a:pPr>
              <a:lnSpc>
                <a:spcPts val="5453"/>
              </a:lnSpc>
              <a:spcBef>
                <a:spcPct val="0"/>
              </a:spcBef>
            </a:pPr>
            <a:r>
              <a:rPr lang="en-US" sz="3895">
                <a:solidFill>
                  <a:srgbClr val="000000"/>
                </a:solidFill>
                <a:latin typeface="Aileron Bold"/>
              </a:rPr>
              <a:t>Problem with Accuracy</a:t>
            </a:r>
          </a:p>
          <a:p>
            <a:pPr>
              <a:lnSpc>
                <a:spcPts val="5453"/>
              </a:lnSpc>
              <a:spcBef>
                <a:spcPct val="0"/>
              </a:spcBef>
            </a:pPr>
            <a:r>
              <a:rPr lang="en-US" sz="3895">
                <a:solidFill>
                  <a:srgbClr val="000000"/>
                </a:solidFill>
                <a:latin typeface="Aileron Bold"/>
              </a:rPr>
              <a:t>Ways to deal with Imbalance:</a:t>
            </a:r>
          </a:p>
          <a:p>
            <a:pPr algn="l" marL="840982" indent="-420491" lvl="1">
              <a:lnSpc>
                <a:spcPts val="5453"/>
              </a:lnSpc>
              <a:buFont typeface="Arial"/>
              <a:buChar char="•"/>
            </a:pPr>
            <a:r>
              <a:rPr lang="en-US" sz="3895">
                <a:solidFill>
                  <a:srgbClr val="000000"/>
                </a:solidFill>
                <a:latin typeface="Aileron Bold"/>
              </a:rPr>
              <a:t>Under sampling</a:t>
            </a:r>
          </a:p>
          <a:p>
            <a:pPr marL="840982" indent="-420491" lvl="1">
              <a:lnSpc>
                <a:spcPts val="5453"/>
              </a:lnSpc>
              <a:buFont typeface="Arial"/>
              <a:buChar char="•"/>
            </a:pPr>
            <a:r>
              <a:rPr lang="en-US" sz="3895">
                <a:solidFill>
                  <a:srgbClr val="000000"/>
                </a:solidFill>
                <a:latin typeface="Aileron Bold"/>
              </a:rPr>
              <a:t>Over sampling</a:t>
            </a:r>
          </a:p>
        </p:txBody>
      </p:sp>
      <p:sp>
        <p:nvSpPr>
          <p:cNvPr name="Freeform 6" id="6"/>
          <p:cNvSpPr/>
          <p:nvPr/>
        </p:nvSpPr>
        <p:spPr>
          <a:xfrm flipH="false" flipV="false" rot="0">
            <a:off x="7453776" y="3398965"/>
            <a:ext cx="6113589" cy="6113589"/>
          </a:xfrm>
          <a:custGeom>
            <a:avLst/>
            <a:gdLst/>
            <a:ahLst/>
            <a:cxnLst/>
            <a:rect r="r" b="b" t="t" l="l"/>
            <a:pathLst>
              <a:path h="6113589" w="6113589">
                <a:moveTo>
                  <a:pt x="0" y="0"/>
                </a:moveTo>
                <a:lnTo>
                  <a:pt x="6113588" y="0"/>
                </a:lnTo>
                <a:lnTo>
                  <a:pt x="6113588" y="6113589"/>
                </a:lnTo>
                <a:lnTo>
                  <a:pt x="0" y="6113589"/>
                </a:lnTo>
                <a:lnTo>
                  <a:pt x="0" y="0"/>
                </a:lnTo>
                <a:close/>
              </a:path>
            </a:pathLst>
          </a:custGeom>
          <a:blipFill>
            <a:blip r:embed="rId4"/>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800424" y="1532241"/>
            <a:ext cx="5910869" cy="5910869"/>
          </a:xfrm>
          <a:custGeom>
            <a:avLst/>
            <a:gdLst/>
            <a:ahLst/>
            <a:cxnLst/>
            <a:rect r="r" b="b" t="t" l="l"/>
            <a:pathLst>
              <a:path h="5910869" w="5910869">
                <a:moveTo>
                  <a:pt x="0" y="0"/>
                </a:moveTo>
                <a:lnTo>
                  <a:pt x="5910869" y="0"/>
                </a:lnTo>
                <a:lnTo>
                  <a:pt x="5910869" y="5910869"/>
                </a:lnTo>
                <a:lnTo>
                  <a:pt x="0" y="5910869"/>
                </a:lnTo>
                <a:lnTo>
                  <a:pt x="0" y="0"/>
                </a:lnTo>
                <a:close/>
              </a:path>
            </a:pathLst>
          </a:custGeom>
          <a:blipFill>
            <a:blip r:embed="rId2"/>
            <a:stretch>
              <a:fillRect l="0" t="0" r="0" b="0"/>
            </a:stretch>
          </a:blipFill>
        </p:spPr>
      </p:sp>
      <p:sp>
        <p:nvSpPr>
          <p:cNvPr name="Freeform 3" id="3"/>
          <p:cNvSpPr/>
          <p:nvPr/>
        </p:nvSpPr>
        <p:spPr>
          <a:xfrm flipH="false" flipV="false" rot="0">
            <a:off x="9575818" y="1352728"/>
            <a:ext cx="6206035" cy="6261833"/>
          </a:xfrm>
          <a:custGeom>
            <a:avLst/>
            <a:gdLst/>
            <a:ahLst/>
            <a:cxnLst/>
            <a:rect r="r" b="b" t="t" l="l"/>
            <a:pathLst>
              <a:path h="6261833" w="6206035">
                <a:moveTo>
                  <a:pt x="0" y="0"/>
                </a:moveTo>
                <a:lnTo>
                  <a:pt x="6206035" y="0"/>
                </a:lnTo>
                <a:lnTo>
                  <a:pt x="6206035" y="6261832"/>
                </a:lnTo>
                <a:lnTo>
                  <a:pt x="0" y="6261832"/>
                </a:lnTo>
                <a:lnTo>
                  <a:pt x="0" y="0"/>
                </a:lnTo>
                <a:close/>
              </a:path>
            </a:pathLst>
          </a:custGeom>
          <a:blipFill>
            <a:blip r:embed="rId3"/>
            <a:stretch>
              <a:fillRect l="-899" t="0" r="0" b="0"/>
            </a:stretch>
          </a:blipFill>
        </p:spPr>
      </p:sp>
      <p:sp>
        <p:nvSpPr>
          <p:cNvPr name="TextBox 4" id="4"/>
          <p:cNvSpPr txBox="true"/>
          <p:nvPr/>
        </p:nvSpPr>
        <p:spPr>
          <a:xfrm rot="0">
            <a:off x="2878490" y="7385960"/>
            <a:ext cx="4433157" cy="2693035"/>
          </a:xfrm>
          <a:prstGeom prst="rect">
            <a:avLst/>
          </a:prstGeom>
        </p:spPr>
        <p:txBody>
          <a:bodyPr anchor="t" rtlCol="false" tIns="0" lIns="0" bIns="0" rIns="0">
            <a:spAutoFit/>
          </a:bodyPr>
          <a:lstStyle/>
          <a:p>
            <a:pPr algn="ctr">
              <a:lnSpc>
                <a:spcPts val="4339"/>
              </a:lnSpc>
            </a:pPr>
            <a:r>
              <a:rPr lang="en-US" sz="3099">
                <a:solidFill>
                  <a:srgbClr val="1C88CF"/>
                </a:solidFill>
                <a:latin typeface="Aileron Bold"/>
              </a:rPr>
              <a:t>For sepsis patients, SepsisLabel is 1.</a:t>
            </a:r>
          </a:p>
          <a:p>
            <a:pPr algn="ctr">
              <a:lnSpc>
                <a:spcPts val="4339"/>
              </a:lnSpc>
            </a:pPr>
            <a:r>
              <a:rPr lang="en-US" sz="3099">
                <a:solidFill>
                  <a:srgbClr val="1C88CF"/>
                </a:solidFill>
                <a:latin typeface="Aileron Bold"/>
              </a:rPr>
              <a:t>For non-sepsis patients, SepsisLabel is 0.</a:t>
            </a:r>
          </a:p>
          <a:p>
            <a:pPr algn="ctr">
              <a:lnSpc>
                <a:spcPts val="4339"/>
              </a:lnSpc>
              <a:spcBef>
                <a:spcPct val="0"/>
              </a:spcBef>
            </a:pPr>
          </a:p>
        </p:txBody>
      </p:sp>
      <p:sp>
        <p:nvSpPr>
          <p:cNvPr name="TextBox 5" id="5"/>
          <p:cNvSpPr txBox="true"/>
          <p:nvPr/>
        </p:nvSpPr>
        <p:spPr>
          <a:xfrm rot="0">
            <a:off x="11113249" y="8065860"/>
            <a:ext cx="4396644" cy="1661795"/>
          </a:xfrm>
          <a:prstGeom prst="rect">
            <a:avLst/>
          </a:prstGeom>
        </p:spPr>
        <p:txBody>
          <a:bodyPr anchor="t" rtlCol="false" tIns="0" lIns="0" bIns="0" rIns="0">
            <a:spAutoFit/>
          </a:bodyPr>
          <a:lstStyle/>
          <a:p>
            <a:pPr algn="ctr">
              <a:lnSpc>
                <a:spcPts val="4479"/>
              </a:lnSpc>
              <a:spcBef>
                <a:spcPct val="0"/>
              </a:spcBef>
            </a:pPr>
            <a:r>
              <a:rPr lang="en-US" sz="3199">
                <a:solidFill>
                  <a:srgbClr val="1C88CF"/>
                </a:solidFill>
                <a:latin typeface="Aileron Bold"/>
              </a:rPr>
              <a:t>Balancing Data with Random-over sampler Technique</a:t>
            </a:r>
          </a:p>
        </p:txBody>
      </p:sp>
      <p:sp>
        <p:nvSpPr>
          <p:cNvPr name="Freeform 6" id="6"/>
          <p:cNvSpPr/>
          <p:nvPr/>
        </p:nvSpPr>
        <p:spPr>
          <a:xfrm flipH="false" flipV="false" rot="0">
            <a:off x="400796" y="453376"/>
            <a:ext cx="3365517" cy="1078865"/>
          </a:xfrm>
          <a:custGeom>
            <a:avLst/>
            <a:gdLst/>
            <a:ahLst/>
            <a:cxnLst/>
            <a:rect r="r" b="b" t="t" l="l"/>
            <a:pathLst>
              <a:path h="1078865" w="3365517">
                <a:moveTo>
                  <a:pt x="0" y="0"/>
                </a:moveTo>
                <a:lnTo>
                  <a:pt x="3365517" y="0"/>
                </a:lnTo>
                <a:lnTo>
                  <a:pt x="3365517" y="1078865"/>
                </a:lnTo>
                <a:lnTo>
                  <a:pt x="0" y="1078865"/>
                </a:lnTo>
                <a:lnTo>
                  <a:pt x="0" y="0"/>
                </a:lnTo>
                <a:close/>
              </a:path>
            </a:pathLst>
          </a:custGeom>
          <a:blipFill>
            <a:blip r:embed="rId4"/>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3103503"/>
            <a:ext cx="18085737" cy="5844008"/>
          </a:xfrm>
          <a:custGeom>
            <a:avLst/>
            <a:gdLst/>
            <a:ahLst/>
            <a:cxnLst/>
            <a:rect r="r" b="b" t="t" l="l"/>
            <a:pathLst>
              <a:path h="5844008" w="18085737">
                <a:moveTo>
                  <a:pt x="0" y="0"/>
                </a:moveTo>
                <a:lnTo>
                  <a:pt x="18085737" y="0"/>
                </a:lnTo>
                <a:lnTo>
                  <a:pt x="18085737" y="5844008"/>
                </a:lnTo>
                <a:lnTo>
                  <a:pt x="0" y="5844008"/>
                </a:lnTo>
                <a:lnTo>
                  <a:pt x="0" y="0"/>
                </a:lnTo>
                <a:close/>
              </a:path>
            </a:pathLst>
          </a:custGeom>
          <a:blipFill>
            <a:blip r:embed="rId2"/>
            <a:stretch>
              <a:fillRect l="-629" t="-247" r="0" b="-247"/>
            </a:stretch>
          </a:blipFill>
        </p:spPr>
      </p:sp>
      <p:sp>
        <p:nvSpPr>
          <p:cNvPr name="Freeform 3" id="3"/>
          <p:cNvSpPr/>
          <p:nvPr/>
        </p:nvSpPr>
        <p:spPr>
          <a:xfrm flipH="false" flipV="false" rot="-2329260">
            <a:off x="478234" y="212974"/>
            <a:ext cx="2402769" cy="2402769"/>
          </a:xfrm>
          <a:custGeom>
            <a:avLst/>
            <a:gdLst/>
            <a:ahLst/>
            <a:cxnLst/>
            <a:rect r="r" b="b" t="t" l="l"/>
            <a:pathLst>
              <a:path h="2402769" w="2402769">
                <a:moveTo>
                  <a:pt x="0" y="0"/>
                </a:moveTo>
                <a:lnTo>
                  <a:pt x="2402770" y="0"/>
                </a:lnTo>
                <a:lnTo>
                  <a:pt x="2402770" y="2402769"/>
                </a:lnTo>
                <a:lnTo>
                  <a:pt x="0" y="2402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1132" y="897890"/>
            <a:ext cx="18085737" cy="995682"/>
          </a:xfrm>
          <a:prstGeom prst="rect">
            <a:avLst/>
          </a:prstGeom>
        </p:spPr>
        <p:txBody>
          <a:bodyPr anchor="t" rtlCol="false" tIns="0" lIns="0" bIns="0" rIns="0">
            <a:spAutoFit/>
          </a:bodyPr>
          <a:lstStyle/>
          <a:p>
            <a:pPr algn="ctr">
              <a:lnSpc>
                <a:spcPts val="8119"/>
              </a:lnSpc>
              <a:spcBef>
                <a:spcPct val="0"/>
              </a:spcBef>
            </a:pPr>
            <a:r>
              <a:rPr lang="en-US" sz="5799">
                <a:solidFill>
                  <a:srgbClr val="2965F1"/>
                </a:solidFill>
                <a:latin typeface="Aileron Bold"/>
              </a:rPr>
              <a:t>ALGORITHMS WE TRIED OUT ....</a:t>
            </a:r>
          </a:p>
        </p:txBody>
      </p:sp>
      <p:sp>
        <p:nvSpPr>
          <p:cNvPr name="Freeform 5" id="5"/>
          <p:cNvSpPr/>
          <p:nvPr/>
        </p:nvSpPr>
        <p:spPr>
          <a:xfrm flipH="false" flipV="false" rot="0">
            <a:off x="14821352" y="374016"/>
            <a:ext cx="3365517" cy="1078865"/>
          </a:xfrm>
          <a:custGeom>
            <a:avLst/>
            <a:gdLst/>
            <a:ahLst/>
            <a:cxnLst/>
            <a:rect r="r" b="b" t="t" l="l"/>
            <a:pathLst>
              <a:path h="1078865" w="3365517">
                <a:moveTo>
                  <a:pt x="0" y="0"/>
                </a:moveTo>
                <a:lnTo>
                  <a:pt x="3365516" y="0"/>
                </a:lnTo>
                <a:lnTo>
                  <a:pt x="3365516" y="1078865"/>
                </a:lnTo>
                <a:lnTo>
                  <a:pt x="0" y="1078865"/>
                </a:lnTo>
                <a:lnTo>
                  <a:pt x="0" y="0"/>
                </a:lnTo>
                <a:close/>
              </a:path>
            </a:pathLst>
          </a:custGeom>
          <a:blipFill>
            <a:blip r:embed="rId5"/>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915515"/>
            <a:ext cx="4278344" cy="1371485"/>
          </a:xfrm>
          <a:custGeom>
            <a:avLst/>
            <a:gdLst/>
            <a:ahLst/>
            <a:cxnLst/>
            <a:rect r="r" b="b" t="t" l="l"/>
            <a:pathLst>
              <a:path h="1371485" w="4278344">
                <a:moveTo>
                  <a:pt x="0" y="0"/>
                </a:moveTo>
                <a:lnTo>
                  <a:pt x="4278344" y="0"/>
                </a:lnTo>
                <a:lnTo>
                  <a:pt x="4278344" y="1371485"/>
                </a:lnTo>
                <a:lnTo>
                  <a:pt x="0" y="1371485"/>
                </a:lnTo>
                <a:lnTo>
                  <a:pt x="0" y="0"/>
                </a:lnTo>
                <a:close/>
              </a:path>
            </a:pathLst>
          </a:custGeom>
          <a:blipFill>
            <a:blip r:embed="rId2"/>
            <a:stretch>
              <a:fillRect l="0" t="0" r="0" b="0"/>
            </a:stretch>
          </a:blipFill>
        </p:spPr>
      </p:sp>
      <p:sp>
        <p:nvSpPr>
          <p:cNvPr name="Freeform 3" id="3"/>
          <p:cNvSpPr/>
          <p:nvPr/>
        </p:nvSpPr>
        <p:spPr>
          <a:xfrm flipH="false" flipV="false" rot="0">
            <a:off x="4047370" y="845126"/>
            <a:ext cx="10574524" cy="9441874"/>
          </a:xfrm>
          <a:custGeom>
            <a:avLst/>
            <a:gdLst/>
            <a:ahLst/>
            <a:cxnLst/>
            <a:rect r="r" b="b" t="t" l="l"/>
            <a:pathLst>
              <a:path h="9441874" w="10574524">
                <a:moveTo>
                  <a:pt x="0" y="0"/>
                </a:moveTo>
                <a:lnTo>
                  <a:pt x="10574524" y="0"/>
                </a:lnTo>
                <a:lnTo>
                  <a:pt x="10574524" y="9441874"/>
                </a:lnTo>
                <a:lnTo>
                  <a:pt x="0" y="9441874"/>
                </a:lnTo>
                <a:lnTo>
                  <a:pt x="0" y="0"/>
                </a:lnTo>
                <a:close/>
              </a:path>
            </a:pathLst>
          </a:custGeom>
          <a:blipFill>
            <a:blip r:embed="rId3"/>
            <a:stretch>
              <a:fillRect l="-467" t="0" r="-467" b="-778"/>
            </a:stretch>
          </a:blipFill>
        </p:spPr>
      </p:sp>
      <p:sp>
        <p:nvSpPr>
          <p:cNvPr name="TextBox 4" id="4"/>
          <p:cNvSpPr txBox="true"/>
          <p:nvPr/>
        </p:nvSpPr>
        <p:spPr>
          <a:xfrm rot="0">
            <a:off x="6426026" y="-117536"/>
            <a:ext cx="5435947" cy="962662"/>
          </a:xfrm>
          <a:prstGeom prst="rect">
            <a:avLst/>
          </a:prstGeom>
        </p:spPr>
        <p:txBody>
          <a:bodyPr anchor="t" rtlCol="false" tIns="0" lIns="0" bIns="0" rIns="0">
            <a:spAutoFit/>
          </a:bodyPr>
          <a:lstStyle/>
          <a:p>
            <a:pPr algn="ctr">
              <a:lnSpc>
                <a:spcPts val="7839"/>
              </a:lnSpc>
              <a:spcBef>
                <a:spcPct val="0"/>
              </a:spcBef>
            </a:pPr>
            <a:r>
              <a:rPr lang="en-US" sz="5599">
                <a:solidFill>
                  <a:srgbClr val="2F78C4"/>
                </a:solidFill>
                <a:latin typeface="Aileron Bold"/>
              </a:rPr>
              <a:t>ARCHITECTURE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4535817" cy="1454022"/>
          </a:xfrm>
          <a:custGeom>
            <a:avLst/>
            <a:gdLst/>
            <a:ahLst/>
            <a:cxnLst/>
            <a:rect r="r" b="b" t="t" l="l"/>
            <a:pathLst>
              <a:path h="1454022" w="4535817">
                <a:moveTo>
                  <a:pt x="0" y="0"/>
                </a:moveTo>
                <a:lnTo>
                  <a:pt x="4535817" y="0"/>
                </a:lnTo>
                <a:lnTo>
                  <a:pt x="4535817" y="1454022"/>
                </a:lnTo>
                <a:lnTo>
                  <a:pt x="0" y="1454022"/>
                </a:lnTo>
                <a:lnTo>
                  <a:pt x="0" y="0"/>
                </a:lnTo>
                <a:close/>
              </a:path>
            </a:pathLst>
          </a:custGeom>
          <a:blipFill>
            <a:blip r:embed="rId2"/>
            <a:stretch>
              <a:fillRect l="0" t="0" r="0" b="0"/>
            </a:stretch>
          </a:blipFill>
        </p:spPr>
      </p:sp>
      <p:sp>
        <p:nvSpPr>
          <p:cNvPr name="Freeform 3" id="3"/>
          <p:cNvSpPr/>
          <p:nvPr/>
        </p:nvSpPr>
        <p:spPr>
          <a:xfrm flipH="false" flipV="false" rot="0">
            <a:off x="1657829" y="1454022"/>
            <a:ext cx="14991392" cy="8491627"/>
          </a:xfrm>
          <a:custGeom>
            <a:avLst/>
            <a:gdLst/>
            <a:ahLst/>
            <a:cxnLst/>
            <a:rect r="r" b="b" t="t" l="l"/>
            <a:pathLst>
              <a:path h="8491627" w="14991392">
                <a:moveTo>
                  <a:pt x="0" y="0"/>
                </a:moveTo>
                <a:lnTo>
                  <a:pt x="14991392" y="0"/>
                </a:lnTo>
                <a:lnTo>
                  <a:pt x="14991392" y="8491627"/>
                </a:lnTo>
                <a:lnTo>
                  <a:pt x="0" y="8491627"/>
                </a:lnTo>
                <a:lnTo>
                  <a:pt x="0" y="0"/>
                </a:lnTo>
                <a:close/>
              </a:path>
            </a:pathLst>
          </a:custGeom>
          <a:blipFill>
            <a:blip r:embed="rId3"/>
            <a:stretch>
              <a:fillRect l="0" t="0" r="0" b="0"/>
            </a:stretch>
          </a:blipFill>
        </p:spPr>
      </p:sp>
      <p:sp>
        <p:nvSpPr>
          <p:cNvPr name="TextBox 4" id="4"/>
          <p:cNvSpPr txBox="true"/>
          <p:nvPr/>
        </p:nvSpPr>
        <p:spPr>
          <a:xfrm rot="0">
            <a:off x="6385927" y="652462"/>
            <a:ext cx="5041855" cy="752475"/>
          </a:xfrm>
          <a:prstGeom prst="rect">
            <a:avLst/>
          </a:prstGeom>
        </p:spPr>
        <p:txBody>
          <a:bodyPr anchor="t" rtlCol="false" tIns="0" lIns="0" bIns="0" rIns="0">
            <a:spAutoFit/>
          </a:bodyPr>
          <a:lstStyle/>
          <a:p>
            <a:pPr algn="l">
              <a:lnSpc>
                <a:spcPts val="5996"/>
              </a:lnSpc>
            </a:pPr>
            <a:r>
              <a:rPr lang="en-US" sz="4997">
                <a:solidFill>
                  <a:srgbClr val="2F78C4"/>
                </a:solidFill>
                <a:latin typeface="Aileron Bold"/>
              </a:rPr>
              <a:t>User Interface</a:t>
            </a:r>
          </a:p>
        </p:txBody>
      </p:sp>
      <p:sp>
        <p:nvSpPr>
          <p:cNvPr name="TextBox 5" id="5"/>
          <p:cNvSpPr txBox="true"/>
          <p:nvPr/>
        </p:nvSpPr>
        <p:spPr>
          <a:xfrm rot="0">
            <a:off x="315310" y="9459373"/>
            <a:ext cx="1797268" cy="483933"/>
          </a:xfrm>
          <a:prstGeom prst="rect">
            <a:avLst/>
          </a:prstGeom>
        </p:spPr>
        <p:txBody>
          <a:bodyPr anchor="t" rtlCol="false" tIns="0" lIns="0" bIns="0" rIns="0">
            <a:spAutoFit/>
          </a:bodyPr>
          <a:lstStyle/>
          <a:p>
            <a:pPr algn="l">
              <a:lnSpc>
                <a:spcPts val="1260"/>
              </a:lnSpc>
            </a:pPr>
            <a:r>
              <a:rPr lang="en-US" sz="1050">
                <a:solidFill>
                  <a:srgbClr val="000048"/>
                </a:solidFill>
                <a:latin typeface="Arial"/>
              </a:rPr>
              <a:t>© 2023 Cognizant</a:t>
            </a:r>
          </a:p>
        </p:txBody>
      </p:sp>
      <p:sp>
        <p:nvSpPr>
          <p:cNvPr name="TextBox 6" id="6"/>
          <p:cNvSpPr txBox="true"/>
          <p:nvPr/>
        </p:nvSpPr>
        <p:spPr>
          <a:xfrm rot="0">
            <a:off x="685799" y="9459373"/>
            <a:ext cx="528146" cy="484725"/>
          </a:xfrm>
          <a:prstGeom prst="rect">
            <a:avLst/>
          </a:prstGeom>
        </p:spPr>
        <p:txBody>
          <a:bodyPr anchor="t" rtlCol="false" tIns="0" lIns="0" bIns="0" rIns="0">
            <a:spAutoFit/>
          </a:bodyPr>
          <a:lstStyle/>
          <a:p>
            <a:pPr algn="l">
              <a:lnSpc>
                <a:spcPts val="1260"/>
              </a:lnSpc>
            </a:pPr>
            <a:r>
              <a:rPr lang="en-US" sz="1050">
                <a:solidFill>
                  <a:srgbClr val="000048"/>
                </a:solidFill>
                <a:latin typeface="Arial"/>
              </a:rPr>
              <a:t>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7746" y="1847865"/>
            <a:ext cx="14514439" cy="8209052"/>
          </a:xfrm>
          <a:prstGeom prst="rect">
            <a:avLst/>
          </a:prstGeom>
        </p:spPr>
        <p:txBody>
          <a:bodyPr anchor="t" rtlCol="false" tIns="0" lIns="0" bIns="0" rIns="0">
            <a:spAutoFit/>
          </a:bodyPr>
          <a:lstStyle/>
          <a:p>
            <a:pPr marL="838140" indent="-419070" lvl="1">
              <a:lnSpc>
                <a:spcPts val="5434"/>
              </a:lnSpc>
              <a:buFont typeface="Arial"/>
              <a:buChar char="•"/>
            </a:pPr>
            <a:r>
              <a:rPr lang="en-US" sz="3882">
                <a:solidFill>
                  <a:srgbClr val="000000"/>
                </a:solidFill>
                <a:latin typeface="Aileron Bold"/>
              </a:rPr>
              <a:t>We have handled the missing ness and imbalance in the large dataset</a:t>
            </a:r>
          </a:p>
          <a:p>
            <a:pPr marL="838140" indent="-419070" lvl="1">
              <a:lnSpc>
                <a:spcPts val="5434"/>
              </a:lnSpc>
              <a:buFont typeface="Arial"/>
              <a:buChar char="•"/>
            </a:pPr>
            <a:r>
              <a:rPr lang="en-US" sz="3882">
                <a:solidFill>
                  <a:srgbClr val="000000"/>
                </a:solidFill>
                <a:latin typeface="Aileron Bold"/>
              </a:rPr>
              <a:t>We removed missing values &gt; 92%</a:t>
            </a:r>
          </a:p>
          <a:p>
            <a:pPr marL="838140" indent="-419070" lvl="1">
              <a:lnSpc>
                <a:spcPts val="5434"/>
              </a:lnSpc>
              <a:buFont typeface="Arial"/>
              <a:buChar char="•"/>
            </a:pPr>
            <a:r>
              <a:rPr lang="en-US" sz="3882">
                <a:solidFill>
                  <a:srgbClr val="000000"/>
                </a:solidFill>
                <a:latin typeface="Aileron Bold"/>
              </a:rPr>
              <a:t>Performed feature engineering (8 new features) and selected important features</a:t>
            </a:r>
          </a:p>
          <a:p>
            <a:pPr marL="838140" indent="-419070" lvl="1">
              <a:lnSpc>
                <a:spcPts val="5434"/>
              </a:lnSpc>
              <a:buFont typeface="Arial"/>
              <a:buChar char="•"/>
            </a:pPr>
            <a:r>
              <a:rPr lang="en-US" sz="3882">
                <a:solidFill>
                  <a:srgbClr val="000000"/>
                </a:solidFill>
                <a:latin typeface="Aileron Bold"/>
              </a:rPr>
              <a:t>We aimed to predict the onset of the sepsis so far the Machine Learning model employed seem to classify it partially</a:t>
            </a:r>
          </a:p>
          <a:p>
            <a:pPr marL="838140" indent="-419070" lvl="1">
              <a:lnSpc>
                <a:spcPts val="5434"/>
              </a:lnSpc>
              <a:buFont typeface="Arial"/>
              <a:buChar char="•"/>
            </a:pPr>
            <a:r>
              <a:rPr lang="en-US" sz="3882">
                <a:solidFill>
                  <a:srgbClr val="000000"/>
                </a:solidFill>
                <a:latin typeface="Aileron Bold"/>
              </a:rPr>
              <a:t>The project has a scope of continuing with further research on the importance of the features, better model building and under the guidance of a good health science domain expert.</a:t>
            </a:r>
          </a:p>
        </p:txBody>
      </p:sp>
      <p:sp>
        <p:nvSpPr>
          <p:cNvPr name="Freeform 3" id="3"/>
          <p:cNvSpPr/>
          <p:nvPr/>
        </p:nvSpPr>
        <p:spPr>
          <a:xfrm flipH="false" flipV="false" rot="0">
            <a:off x="15080095" y="3239360"/>
            <a:ext cx="2967050" cy="4284549"/>
          </a:xfrm>
          <a:custGeom>
            <a:avLst/>
            <a:gdLst/>
            <a:ahLst/>
            <a:cxnLst/>
            <a:rect r="r" b="b" t="t" l="l"/>
            <a:pathLst>
              <a:path h="4284549" w="2967050">
                <a:moveTo>
                  <a:pt x="0" y="0"/>
                </a:moveTo>
                <a:lnTo>
                  <a:pt x="2967051" y="0"/>
                </a:lnTo>
                <a:lnTo>
                  <a:pt x="2967051" y="4284549"/>
                </a:lnTo>
                <a:lnTo>
                  <a:pt x="0" y="42845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8829"/>
            <a:ext cx="4275114" cy="1370450"/>
          </a:xfrm>
          <a:custGeom>
            <a:avLst/>
            <a:gdLst/>
            <a:ahLst/>
            <a:cxnLst/>
            <a:rect r="r" b="b" t="t" l="l"/>
            <a:pathLst>
              <a:path h="1370450" w="4275114">
                <a:moveTo>
                  <a:pt x="0" y="0"/>
                </a:moveTo>
                <a:lnTo>
                  <a:pt x="4275114" y="0"/>
                </a:lnTo>
                <a:lnTo>
                  <a:pt x="4275114" y="1370450"/>
                </a:lnTo>
                <a:lnTo>
                  <a:pt x="0" y="1370450"/>
                </a:lnTo>
                <a:lnTo>
                  <a:pt x="0" y="0"/>
                </a:lnTo>
                <a:close/>
              </a:path>
            </a:pathLst>
          </a:custGeom>
          <a:blipFill>
            <a:blip r:embed="rId4"/>
            <a:stretch>
              <a:fillRect l="0" t="0" r="0" b="0"/>
            </a:stretch>
          </a:blipFill>
        </p:spPr>
      </p:sp>
      <p:sp>
        <p:nvSpPr>
          <p:cNvPr name="TextBox 5" id="5"/>
          <p:cNvSpPr txBox="true"/>
          <p:nvPr/>
        </p:nvSpPr>
        <p:spPr>
          <a:xfrm rot="0">
            <a:off x="6440405" y="589279"/>
            <a:ext cx="4503986" cy="903607"/>
          </a:xfrm>
          <a:prstGeom prst="rect">
            <a:avLst/>
          </a:prstGeom>
        </p:spPr>
        <p:txBody>
          <a:bodyPr anchor="t" rtlCol="false" tIns="0" lIns="0" bIns="0" rIns="0">
            <a:spAutoFit/>
          </a:bodyPr>
          <a:lstStyle/>
          <a:p>
            <a:pPr algn="ctr">
              <a:lnSpc>
                <a:spcPts val="7419"/>
              </a:lnSpc>
              <a:spcBef>
                <a:spcPct val="0"/>
              </a:spcBef>
            </a:pPr>
            <a:r>
              <a:rPr lang="en-US" sz="5299">
                <a:solidFill>
                  <a:srgbClr val="1C88CF"/>
                </a:solidFill>
                <a:latin typeface="Aileron Bold"/>
              </a:rPr>
              <a:t>CONCLUSION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0" y="0"/>
          <a:ext cx="18288000" cy="10325100"/>
        </p:xfrm>
        <a:graphic>
          <a:graphicData uri="http://schemas.openxmlformats.org/drawingml/2006/table">
            <a:tbl>
              <a:tblPr/>
              <a:tblGrid>
                <a:gridCol w="3048000"/>
                <a:gridCol w="3122204"/>
                <a:gridCol w="2973796"/>
                <a:gridCol w="3048000"/>
                <a:gridCol w="3048000"/>
                <a:gridCol w="3048000"/>
              </a:tblGrid>
              <a:tr h="10325100">
                <a:tc>
                  <a:txBody>
                    <a:bodyPr anchor="t" rtlCol="false"/>
                    <a:lstStyle/>
                    <a:p>
                      <a:pPr algn="ctr">
                        <a:lnSpc>
                          <a:spcPts val="2700"/>
                        </a:lnSpc>
                        <a:defRPr/>
                      </a:pPr>
                      <a:endParaRPr lang="en-US" sz="1100"/>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5099"/>
                        </a:lnSpc>
                      </a:pPr>
                      <a:r>
                        <a:rPr lang="en-US" sz="3399">
                          <a:solidFill>
                            <a:srgbClr val="1C88CF"/>
                          </a:solidFill>
                          <a:latin typeface="Aileron Bold"/>
                        </a:rPr>
                        <a:t>6 th July</a:t>
                      </a:r>
                    </a:p>
                    <a:p>
                      <a:pPr algn="ctr">
                        <a:lnSpc>
                          <a:spcPts val="4799"/>
                        </a:lnSpc>
                      </a:pPr>
                      <a:r>
                        <a:rPr lang="en-US" sz="3199">
                          <a:solidFill>
                            <a:srgbClr val="ED1C24"/>
                          </a:solidFill>
                          <a:latin typeface="Aileron Bold"/>
                        </a:rPr>
                        <a:t>DEFINE THE</a:t>
                      </a:r>
                    </a:p>
                    <a:p>
                      <a:pPr algn="ctr">
                        <a:lnSpc>
                          <a:spcPts val="4799"/>
                        </a:lnSpc>
                      </a:pPr>
                      <a:r>
                        <a:rPr lang="en-US" sz="3199">
                          <a:solidFill>
                            <a:srgbClr val="ED1C24"/>
                          </a:solidFill>
                          <a:latin typeface="Aileron Bold"/>
                        </a:rPr>
                        <a:t>PROBLEM</a:t>
                      </a:r>
                    </a:p>
                    <a:p>
                      <a:pPr algn="ctr">
                        <a:lnSpc>
                          <a:spcPts val="3599"/>
                        </a:lnSpc>
                      </a:pPr>
                      <a:r>
                        <a:rPr lang="en-US" sz="2399">
                          <a:solidFill>
                            <a:srgbClr val="191919"/>
                          </a:solidFill>
                          <a:latin typeface="Aileron Bold"/>
                        </a:rPr>
                        <a:t>Analyzing the problem and choose the best solution. </a:t>
                      </a:r>
                    </a:p>
                  </a:txBody>
                  <a:tcPr marL="190500" marR="190500" marT="190500" marB="190500" anchor="t">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c>
                  <a:txBody>
                    <a:bodyPr anchor="t" rtlCol="false"/>
                    <a:lstStyle/>
                    <a:p>
                      <a:pPr algn="ctr">
                        <a:lnSpc>
                          <a:spcPts val="2999"/>
                        </a:lnSpc>
                        <a:defRPr/>
                      </a:pPr>
                      <a:endParaRPr lang="en-US" sz="1100"/>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4499"/>
                        </a:lnSpc>
                      </a:pPr>
                      <a:r>
                        <a:rPr lang="en-US" sz="2999" spc="44">
                          <a:solidFill>
                            <a:srgbClr val="1C88CF"/>
                          </a:solidFill>
                          <a:latin typeface="Aileron Bold"/>
                        </a:rPr>
                        <a:t>7 th July</a:t>
                      </a:r>
                      <a:r>
                        <a:rPr lang="en-US" sz="2999" spc="44">
                          <a:solidFill>
                            <a:srgbClr val="FF3131"/>
                          </a:solidFill>
                          <a:latin typeface="Aileron Bold"/>
                        </a:rPr>
                        <a:t> </a:t>
                      </a:r>
                      <a:r>
                        <a:rPr lang="en-US" sz="2999" spc="44">
                          <a:solidFill>
                            <a:srgbClr val="FF3131"/>
                          </a:solidFill>
                          <a:latin typeface="Aileron Bold"/>
                        </a:rPr>
                        <a:t>DATA COLLECTION</a:t>
                      </a:r>
                    </a:p>
                    <a:p>
                      <a:pPr algn="ctr">
                        <a:lnSpc>
                          <a:spcPts val="3749"/>
                        </a:lnSpc>
                      </a:pPr>
                      <a:r>
                        <a:rPr lang="en-US" sz="2499" spc="37">
                          <a:solidFill>
                            <a:srgbClr val="191919"/>
                          </a:solidFill>
                          <a:latin typeface="Aileron"/>
                        </a:rPr>
                        <a:t>Gathering data regarding problem statement for the ML model </a:t>
                      </a:r>
                    </a:p>
                    <a:p>
                      <a:pPr algn="ctr">
                        <a:lnSpc>
                          <a:spcPts val="2999"/>
                        </a:lnSpc>
                      </a:pPr>
                    </a:p>
                  </a:txBody>
                  <a:tcPr marL="190500" marR="190500" marT="190500" marB="190500" anchor="t">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c>
                  <a:txBody>
                    <a:bodyPr anchor="t" rtlCol="false"/>
                    <a:lstStyle/>
                    <a:p>
                      <a:pPr algn="ctr">
                        <a:lnSpc>
                          <a:spcPts val="2999"/>
                        </a:lnSpc>
                        <a:defRPr/>
                      </a:pPr>
                      <a:endParaRPr lang="en-US" sz="1100"/>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4799"/>
                        </a:lnSpc>
                      </a:pPr>
                      <a:r>
                        <a:rPr lang="en-US" sz="3199" spc="47">
                          <a:solidFill>
                            <a:srgbClr val="1C88CF"/>
                          </a:solidFill>
                          <a:latin typeface="Aileron Bold"/>
                        </a:rPr>
                        <a:t>9 th July</a:t>
                      </a:r>
                      <a:r>
                        <a:rPr lang="en-US" sz="3199" spc="47">
                          <a:solidFill>
                            <a:srgbClr val="FF3131"/>
                          </a:solidFill>
                          <a:latin typeface="Aileron Bold"/>
                        </a:rPr>
                        <a:t> </a:t>
                      </a:r>
                      <a:r>
                        <a:rPr lang="en-US" sz="3199" spc="47">
                          <a:solidFill>
                            <a:srgbClr val="FF3131"/>
                          </a:solidFill>
                          <a:latin typeface="Aileron Bold"/>
                        </a:rPr>
                        <a:t>PREPARING THE  DATA</a:t>
                      </a:r>
                    </a:p>
                    <a:p>
                      <a:pPr algn="ctr">
                        <a:lnSpc>
                          <a:spcPts val="3599"/>
                        </a:lnSpc>
                      </a:pPr>
                      <a:r>
                        <a:rPr lang="en-US" sz="2399" spc="35">
                          <a:solidFill>
                            <a:srgbClr val="000000"/>
                          </a:solidFill>
                          <a:latin typeface="Aileron"/>
                        </a:rPr>
                        <a:t>Cleaning the data, remove null values and duplicate values.</a:t>
                      </a:r>
                    </a:p>
                    <a:p>
                      <a:pPr algn="ctr">
                        <a:lnSpc>
                          <a:spcPts val="3599"/>
                        </a:lnSpc>
                      </a:pPr>
                    </a:p>
                  </a:txBody>
                  <a:tcPr marL="190500" marR="190500" marT="190500" marB="190500" anchor="t">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c>
                  <a:txBody>
                    <a:bodyPr anchor="t" rtlCol="false"/>
                    <a:lstStyle/>
                    <a:p>
                      <a:pPr algn="ctr">
                        <a:lnSpc>
                          <a:spcPts val="3149"/>
                        </a:lnSpc>
                        <a:defRPr/>
                      </a:pPr>
                      <a:endParaRPr lang="en-US" sz="1100"/>
                    </a:p>
                    <a:p>
                      <a:pPr algn="ctr">
                        <a:lnSpc>
                          <a:spcPts val="3149"/>
                        </a:lnSpc>
                      </a:pPr>
                    </a:p>
                    <a:p>
                      <a:pPr algn="ctr">
                        <a:lnSpc>
                          <a:spcPts val="3149"/>
                        </a:lnSpc>
                      </a:pPr>
                    </a:p>
                    <a:p>
                      <a:pPr algn="ctr">
                        <a:lnSpc>
                          <a:spcPts val="3149"/>
                        </a:lnSpc>
                      </a:pPr>
                    </a:p>
                    <a:p>
                      <a:pPr algn="ctr">
                        <a:lnSpc>
                          <a:spcPts val="3149"/>
                        </a:lnSpc>
                      </a:pPr>
                    </a:p>
                    <a:p>
                      <a:pPr algn="ctr">
                        <a:lnSpc>
                          <a:spcPts val="3149"/>
                        </a:lnSpc>
                      </a:pPr>
                    </a:p>
                    <a:p>
                      <a:pPr algn="ctr">
                        <a:lnSpc>
                          <a:spcPts val="3149"/>
                        </a:lnSpc>
                      </a:pPr>
                    </a:p>
                    <a:p>
                      <a:pPr algn="ctr">
                        <a:lnSpc>
                          <a:spcPts val="3149"/>
                        </a:lnSpc>
                      </a:pPr>
                    </a:p>
                    <a:p>
                      <a:pPr algn="ctr">
                        <a:lnSpc>
                          <a:spcPts val="3149"/>
                        </a:lnSpc>
                      </a:pPr>
                    </a:p>
                    <a:p>
                      <a:pPr algn="ctr">
                        <a:lnSpc>
                          <a:spcPts val="3149"/>
                        </a:lnSpc>
                      </a:pPr>
                    </a:p>
                    <a:p>
                      <a:pPr algn="ctr">
                        <a:lnSpc>
                          <a:spcPts val="3149"/>
                        </a:lnSpc>
                      </a:pPr>
                    </a:p>
                    <a:p>
                      <a:pPr algn="ctr">
                        <a:lnSpc>
                          <a:spcPts val="4649"/>
                        </a:lnSpc>
                      </a:pPr>
                      <a:r>
                        <a:rPr lang="en-US" sz="3099" spc="46">
                          <a:solidFill>
                            <a:srgbClr val="1C88CF"/>
                          </a:solidFill>
                          <a:latin typeface="Aileron Bold"/>
                        </a:rPr>
                        <a:t>12 th July</a:t>
                      </a:r>
                    </a:p>
                    <a:p>
                      <a:pPr algn="ctr">
                        <a:lnSpc>
                          <a:spcPts val="4649"/>
                        </a:lnSpc>
                      </a:pPr>
                      <a:r>
                        <a:rPr lang="en-US" sz="3099" spc="46">
                          <a:solidFill>
                            <a:srgbClr val="FF3131"/>
                          </a:solidFill>
                          <a:latin typeface="Aileron Bold"/>
                        </a:rPr>
                        <a:t>MODEL SELECTION</a:t>
                      </a:r>
                    </a:p>
                    <a:p>
                      <a:pPr algn="ctr">
                        <a:lnSpc>
                          <a:spcPts val="3899"/>
                        </a:lnSpc>
                      </a:pPr>
                      <a:r>
                        <a:rPr lang="en-US" sz="2599" spc="38">
                          <a:solidFill>
                            <a:srgbClr val="191919"/>
                          </a:solidFill>
                          <a:latin typeface="Aileron"/>
                        </a:rPr>
                        <a:t>Choosing an appropriate algorithm.</a:t>
                      </a:r>
                    </a:p>
                    <a:p>
                      <a:pPr algn="ctr">
                        <a:lnSpc>
                          <a:spcPts val="3149"/>
                        </a:lnSpc>
                      </a:pPr>
                    </a:p>
                  </a:txBody>
                  <a:tcPr marL="190500" marR="190500" marT="190500" marB="190500" anchor="t">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c>
                  <a:txBody>
                    <a:bodyPr anchor="t" rtlCol="false"/>
                    <a:lstStyle/>
                    <a:p>
                      <a:pPr algn="ctr">
                        <a:lnSpc>
                          <a:spcPts val="3149"/>
                        </a:lnSpc>
                        <a:defRPr/>
                      </a:pPr>
                      <a:endParaRPr lang="en-US" sz="1100"/>
                    </a:p>
                    <a:p>
                      <a:pPr algn="ctr">
                        <a:lnSpc>
                          <a:spcPts val="3149"/>
                        </a:lnSpc>
                      </a:pPr>
                    </a:p>
                    <a:p>
                      <a:pPr algn="ctr">
                        <a:lnSpc>
                          <a:spcPts val="3149"/>
                        </a:lnSpc>
                      </a:pPr>
                    </a:p>
                    <a:p>
                      <a:pPr algn="ctr">
                        <a:lnSpc>
                          <a:spcPts val="3149"/>
                        </a:lnSpc>
                      </a:pPr>
                    </a:p>
                    <a:p>
                      <a:pPr algn="ctr">
                        <a:lnSpc>
                          <a:spcPts val="3149"/>
                        </a:lnSpc>
                      </a:pPr>
                    </a:p>
                    <a:p>
                      <a:pPr algn="ctr">
                        <a:lnSpc>
                          <a:spcPts val="3149"/>
                        </a:lnSpc>
                      </a:pPr>
                    </a:p>
                    <a:p>
                      <a:pPr algn="ctr">
                        <a:lnSpc>
                          <a:spcPts val="3149"/>
                        </a:lnSpc>
                      </a:pPr>
                    </a:p>
                    <a:p>
                      <a:pPr algn="ctr">
                        <a:lnSpc>
                          <a:spcPts val="3149"/>
                        </a:lnSpc>
                      </a:pPr>
                    </a:p>
                    <a:p>
                      <a:pPr algn="ctr">
                        <a:lnSpc>
                          <a:spcPts val="3149"/>
                        </a:lnSpc>
                      </a:pPr>
                    </a:p>
                    <a:p>
                      <a:pPr algn="ctr">
                        <a:lnSpc>
                          <a:spcPts val="4499"/>
                        </a:lnSpc>
                      </a:pPr>
                      <a:r>
                        <a:rPr lang="en-US" sz="2999" spc="44">
                          <a:solidFill>
                            <a:srgbClr val="1C88CF"/>
                          </a:solidFill>
                          <a:latin typeface="Arimo Bold"/>
                        </a:rPr>
                        <a:t>14 th July</a:t>
                      </a:r>
                    </a:p>
                    <a:p>
                      <a:pPr algn="ctr">
                        <a:lnSpc>
                          <a:spcPts val="4499"/>
                        </a:lnSpc>
                      </a:pPr>
                      <a:r>
                        <a:rPr lang="en-US" sz="2999" spc="44">
                          <a:solidFill>
                            <a:srgbClr val="FF3131"/>
                          </a:solidFill>
                          <a:latin typeface="Arimo Bold"/>
                        </a:rPr>
                        <a:t>TRAIN THE MODEL</a:t>
                      </a:r>
                    </a:p>
                    <a:p>
                      <a:pPr algn="ctr">
                        <a:lnSpc>
                          <a:spcPts val="4049"/>
                        </a:lnSpc>
                      </a:pPr>
                      <a:r>
                        <a:rPr lang="en-US" sz="2699" spc="40">
                          <a:solidFill>
                            <a:srgbClr val="000000"/>
                          </a:solidFill>
                          <a:latin typeface="Aileron"/>
                        </a:rPr>
                        <a:t>Feeding the data to model and making it learn.</a:t>
                      </a:r>
                    </a:p>
                  </a:txBody>
                  <a:tcPr marL="190500" marR="190500" marT="190500" marB="190500" anchor="t">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c>
                  <a:txBody>
                    <a:bodyPr anchor="t" rtlCol="false"/>
                    <a:lstStyle/>
                    <a:p>
                      <a:pPr algn="ctr">
                        <a:lnSpc>
                          <a:spcPts val="3149"/>
                        </a:lnSpc>
                        <a:defRPr/>
                      </a:pPr>
                      <a:endParaRPr lang="en-US" sz="1100"/>
                    </a:p>
                    <a:p>
                      <a:pPr algn="ctr">
                        <a:lnSpc>
                          <a:spcPts val="3149"/>
                        </a:lnSpc>
                      </a:pPr>
                    </a:p>
                    <a:p>
                      <a:pPr algn="ctr">
                        <a:lnSpc>
                          <a:spcPts val="3149"/>
                        </a:lnSpc>
                      </a:pPr>
                    </a:p>
                    <a:p>
                      <a:pPr algn="ctr">
                        <a:lnSpc>
                          <a:spcPts val="3149"/>
                        </a:lnSpc>
                      </a:pPr>
                    </a:p>
                    <a:p>
                      <a:pPr algn="ctr">
                        <a:lnSpc>
                          <a:spcPts val="3149"/>
                        </a:lnSpc>
                      </a:pPr>
                    </a:p>
                    <a:p>
                      <a:pPr algn="ctr">
                        <a:lnSpc>
                          <a:spcPts val="3149"/>
                        </a:lnSpc>
                      </a:pPr>
                    </a:p>
                    <a:p>
                      <a:pPr algn="ctr">
                        <a:lnSpc>
                          <a:spcPts val="3149"/>
                        </a:lnSpc>
                      </a:pPr>
                    </a:p>
                    <a:p>
                      <a:pPr algn="ctr">
                        <a:lnSpc>
                          <a:spcPts val="4349"/>
                        </a:lnSpc>
                      </a:pPr>
                      <a:r>
                        <a:rPr lang="en-US" sz="2899" spc="43">
                          <a:solidFill>
                            <a:srgbClr val="1C88CF"/>
                          </a:solidFill>
                          <a:latin typeface="Aileron Bold"/>
                        </a:rPr>
                        <a:t>30 th July</a:t>
                      </a:r>
                      <a:r>
                        <a:rPr lang="en-US" sz="2899" spc="43">
                          <a:solidFill>
                            <a:srgbClr val="FF3131"/>
                          </a:solidFill>
                          <a:latin typeface="Aileron Bold"/>
                        </a:rPr>
                        <a:t> DEPLOYMENT</a:t>
                      </a:r>
                    </a:p>
                    <a:p>
                      <a:pPr algn="ctr">
                        <a:lnSpc>
                          <a:spcPts val="3899"/>
                        </a:lnSpc>
                      </a:pPr>
                      <a:r>
                        <a:rPr lang="en-US" sz="2599" spc="38">
                          <a:solidFill>
                            <a:srgbClr val="000000"/>
                          </a:solidFill>
                          <a:latin typeface="Aileron"/>
                        </a:rPr>
                        <a:t>First, accuracy measurement. Second, make model available to users.</a:t>
                      </a:r>
                    </a:p>
                    <a:p>
                      <a:pPr algn="ctr">
                        <a:lnSpc>
                          <a:spcPts val="3149"/>
                        </a:lnSpc>
                      </a:pPr>
                    </a:p>
                  </a:txBody>
                  <a:tcPr marL="190500" marR="190500" marT="190500" marB="190500" anchor="t">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r>
            </a:tbl>
          </a:graphicData>
        </a:graphic>
      </p:graphicFrame>
      <p:grpSp>
        <p:nvGrpSpPr>
          <p:cNvPr name="Group 3" id="3"/>
          <p:cNvGrpSpPr/>
          <p:nvPr/>
        </p:nvGrpSpPr>
        <p:grpSpPr>
          <a:xfrm rot="-829633">
            <a:off x="416036" y="8639000"/>
            <a:ext cx="20724935" cy="5634207"/>
            <a:chOff x="0" y="0"/>
            <a:chExt cx="5458419" cy="1483906"/>
          </a:xfrm>
        </p:grpSpPr>
        <p:sp>
          <p:nvSpPr>
            <p:cNvPr name="Freeform 4" id="4"/>
            <p:cNvSpPr/>
            <p:nvPr/>
          </p:nvSpPr>
          <p:spPr>
            <a:xfrm flipH="false" flipV="false" rot="0">
              <a:off x="0" y="0"/>
              <a:ext cx="5458419" cy="1483907"/>
            </a:xfrm>
            <a:custGeom>
              <a:avLst/>
              <a:gdLst/>
              <a:ahLst/>
              <a:cxnLst/>
              <a:rect r="r" b="b" t="t" l="l"/>
              <a:pathLst>
                <a:path h="1483907" w="5458419">
                  <a:moveTo>
                    <a:pt x="0" y="0"/>
                  </a:moveTo>
                  <a:lnTo>
                    <a:pt x="5458419" y="0"/>
                  </a:lnTo>
                  <a:lnTo>
                    <a:pt x="5458419" y="1483907"/>
                  </a:lnTo>
                  <a:lnTo>
                    <a:pt x="0" y="1483907"/>
                  </a:lnTo>
                  <a:lnTo>
                    <a:pt x="0" y="0"/>
                  </a:lnTo>
                </a:path>
              </a:pathLst>
            </a:custGeom>
            <a:gradFill rotWithShape="true">
              <a:gsLst>
                <a:gs pos="0">
                  <a:srgbClr val="5DE0E6">
                    <a:alpha val="100000"/>
                  </a:srgbClr>
                </a:gs>
                <a:gs pos="100000">
                  <a:srgbClr val="004AAD">
                    <a:alpha val="100000"/>
                  </a:srgbClr>
                </a:gs>
              </a:gsLst>
              <a:lin ang="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829633">
            <a:off x="-2764503" y="-2073468"/>
            <a:ext cx="21739138" cy="6109361"/>
            <a:chOff x="0" y="0"/>
            <a:chExt cx="5725534" cy="1609050"/>
          </a:xfrm>
        </p:grpSpPr>
        <p:sp>
          <p:nvSpPr>
            <p:cNvPr name="Freeform 7" id="7"/>
            <p:cNvSpPr/>
            <p:nvPr/>
          </p:nvSpPr>
          <p:spPr>
            <a:xfrm flipH="false" flipV="false" rot="0">
              <a:off x="0" y="0"/>
              <a:ext cx="5725534" cy="1609050"/>
            </a:xfrm>
            <a:custGeom>
              <a:avLst/>
              <a:gdLst/>
              <a:ahLst/>
              <a:cxnLst/>
              <a:rect r="r" b="b" t="t" l="l"/>
              <a:pathLst>
                <a:path h="1609050" w="5725534">
                  <a:moveTo>
                    <a:pt x="0" y="0"/>
                  </a:moveTo>
                  <a:lnTo>
                    <a:pt x="5725534" y="0"/>
                  </a:lnTo>
                  <a:lnTo>
                    <a:pt x="5725534" y="1609050"/>
                  </a:lnTo>
                  <a:lnTo>
                    <a:pt x="0" y="1609050"/>
                  </a:lnTo>
                  <a:lnTo>
                    <a:pt x="0" y="0"/>
                  </a:lnTo>
                </a:path>
              </a:pathLst>
            </a:custGeom>
            <a:gradFill rotWithShape="true">
              <a:gsLst>
                <a:gs pos="0">
                  <a:srgbClr val="CDFFD8">
                    <a:alpha val="100000"/>
                  </a:srgbClr>
                </a:gs>
                <a:gs pos="100000">
                  <a:srgbClr val="94B9FF">
                    <a:alpha val="100000"/>
                  </a:srgbClr>
                </a:gs>
              </a:gsLst>
              <a:lin ang="0"/>
            </a:gra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1028700" y="4563791"/>
            <a:ext cx="946844" cy="946844"/>
            <a:chOff x="0" y="0"/>
            <a:chExt cx="556826" cy="556826"/>
          </a:xfrm>
        </p:grpSpPr>
        <p:sp>
          <p:nvSpPr>
            <p:cNvPr name="Freeform 10" id="10"/>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path>
              </a:pathLst>
            </a:custGeom>
            <a:solidFill>
              <a:srgbClr val="86EAE9"/>
            </a:solidFill>
          </p:spPr>
        </p:sp>
        <p:sp>
          <p:nvSpPr>
            <p:cNvPr name="TextBox 11" id="11"/>
            <p:cNvSpPr txBox="true"/>
            <p:nvPr/>
          </p:nvSpPr>
          <p:spPr>
            <a:xfrm>
              <a:off x="76200" y="19050"/>
              <a:ext cx="660400" cy="717550"/>
            </a:xfrm>
            <a:prstGeom prst="rect">
              <a:avLst/>
            </a:prstGeom>
          </p:spPr>
          <p:txBody>
            <a:bodyPr anchor="ctr" rtlCol="false" tIns="0" lIns="0" bIns="0" rIns="0"/>
            <a:lstStyle/>
            <a:p>
              <a:pPr algn="ctr">
                <a:lnSpc>
                  <a:spcPts val="3919"/>
                </a:lnSpc>
              </a:pPr>
              <a:r>
                <a:rPr lang="en-US" sz="2799">
                  <a:solidFill>
                    <a:srgbClr val="FFFFFF"/>
                  </a:solidFill>
                  <a:latin typeface="Aileron Bold"/>
                </a:rPr>
                <a:t>1</a:t>
              </a:r>
            </a:p>
          </p:txBody>
        </p:sp>
      </p:grpSp>
      <p:sp>
        <p:nvSpPr>
          <p:cNvPr name="AutoShape 12" id="12"/>
          <p:cNvSpPr/>
          <p:nvPr/>
        </p:nvSpPr>
        <p:spPr>
          <a:xfrm>
            <a:off x="1106063" y="5882882"/>
            <a:ext cx="792119" cy="47625"/>
          </a:xfrm>
          <a:prstGeom prst="line">
            <a:avLst/>
          </a:prstGeom>
          <a:ln cap="flat" w="47625">
            <a:solidFill>
              <a:srgbClr val="86EAE9"/>
            </a:solidFill>
            <a:prstDash val="solid"/>
            <a:headEnd type="none" len="sm" w="sm"/>
            <a:tailEnd type="oval" len="lg" w="lg"/>
          </a:ln>
        </p:spPr>
      </p:sp>
      <p:grpSp>
        <p:nvGrpSpPr>
          <p:cNvPr name="Group 13" id="13"/>
          <p:cNvGrpSpPr/>
          <p:nvPr/>
        </p:nvGrpSpPr>
        <p:grpSpPr>
          <a:xfrm rot="0">
            <a:off x="16293406" y="884521"/>
            <a:ext cx="946844" cy="946844"/>
            <a:chOff x="0" y="0"/>
            <a:chExt cx="556826" cy="556826"/>
          </a:xfrm>
        </p:grpSpPr>
        <p:sp>
          <p:nvSpPr>
            <p:cNvPr name="Freeform 14" id="14"/>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path>
              </a:pathLst>
            </a:custGeom>
            <a:solidFill>
              <a:srgbClr val="13538A"/>
            </a:solidFill>
          </p:spPr>
        </p:sp>
        <p:sp>
          <p:nvSpPr>
            <p:cNvPr name="TextBox 15" id="15"/>
            <p:cNvSpPr txBox="true"/>
            <p:nvPr/>
          </p:nvSpPr>
          <p:spPr>
            <a:xfrm>
              <a:off x="76200" y="19050"/>
              <a:ext cx="660400" cy="717550"/>
            </a:xfrm>
            <a:prstGeom prst="rect">
              <a:avLst/>
            </a:prstGeom>
          </p:spPr>
          <p:txBody>
            <a:bodyPr anchor="ctr" rtlCol="false" tIns="0" lIns="0" bIns="0" rIns="0"/>
            <a:lstStyle/>
            <a:p>
              <a:pPr algn="ctr">
                <a:lnSpc>
                  <a:spcPts val="3919"/>
                </a:lnSpc>
              </a:pPr>
              <a:r>
                <a:rPr lang="en-US" sz="2799">
                  <a:solidFill>
                    <a:srgbClr val="FFFFFF"/>
                  </a:solidFill>
                  <a:latin typeface="Aileron Bold"/>
                </a:rPr>
                <a:t>6</a:t>
              </a:r>
            </a:p>
          </p:txBody>
        </p:sp>
      </p:grpSp>
      <p:sp>
        <p:nvSpPr>
          <p:cNvPr name="AutoShape 16" id="16"/>
          <p:cNvSpPr/>
          <p:nvPr/>
        </p:nvSpPr>
        <p:spPr>
          <a:xfrm>
            <a:off x="16398901" y="2175480"/>
            <a:ext cx="735854" cy="47625"/>
          </a:xfrm>
          <a:prstGeom prst="line">
            <a:avLst/>
          </a:prstGeom>
          <a:ln cap="flat" w="47625">
            <a:solidFill>
              <a:srgbClr val="13538A"/>
            </a:solidFill>
            <a:prstDash val="solid"/>
            <a:headEnd type="none" len="sm" w="sm"/>
            <a:tailEnd type="oval" len="lg" w="lg"/>
          </a:ln>
        </p:spPr>
      </p:sp>
      <p:grpSp>
        <p:nvGrpSpPr>
          <p:cNvPr name="Group 17" id="17"/>
          <p:cNvGrpSpPr/>
          <p:nvPr/>
        </p:nvGrpSpPr>
        <p:grpSpPr>
          <a:xfrm rot="0">
            <a:off x="13240464" y="1620375"/>
            <a:ext cx="946844" cy="946844"/>
            <a:chOff x="0" y="0"/>
            <a:chExt cx="556826" cy="556826"/>
          </a:xfrm>
        </p:grpSpPr>
        <p:sp>
          <p:nvSpPr>
            <p:cNvPr name="Freeform 18" id="18"/>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path>
              </a:pathLst>
            </a:custGeom>
            <a:solidFill>
              <a:srgbClr val="1C88CF"/>
            </a:solidFill>
          </p:spPr>
        </p:sp>
        <p:sp>
          <p:nvSpPr>
            <p:cNvPr name="TextBox 19" id="19"/>
            <p:cNvSpPr txBox="true"/>
            <p:nvPr/>
          </p:nvSpPr>
          <p:spPr>
            <a:xfrm>
              <a:off x="76200" y="19050"/>
              <a:ext cx="660400" cy="717550"/>
            </a:xfrm>
            <a:prstGeom prst="rect">
              <a:avLst/>
            </a:prstGeom>
          </p:spPr>
          <p:txBody>
            <a:bodyPr anchor="ctr" rtlCol="false" tIns="0" lIns="0" bIns="0" rIns="0"/>
            <a:lstStyle/>
            <a:p>
              <a:pPr algn="ctr">
                <a:lnSpc>
                  <a:spcPts val="3919"/>
                </a:lnSpc>
              </a:pPr>
              <a:r>
                <a:rPr lang="en-US" sz="2799">
                  <a:solidFill>
                    <a:srgbClr val="FFFFFF"/>
                  </a:solidFill>
                  <a:latin typeface="Aileron Bold"/>
                </a:rPr>
                <a:t>5</a:t>
              </a:r>
            </a:p>
          </p:txBody>
        </p:sp>
      </p:grpSp>
      <p:sp>
        <p:nvSpPr>
          <p:cNvPr name="AutoShape 20" id="20"/>
          <p:cNvSpPr/>
          <p:nvPr/>
        </p:nvSpPr>
        <p:spPr>
          <a:xfrm>
            <a:off x="13345960" y="2911334"/>
            <a:ext cx="735854" cy="47625"/>
          </a:xfrm>
          <a:prstGeom prst="line">
            <a:avLst/>
          </a:prstGeom>
          <a:ln cap="flat" w="47625">
            <a:solidFill>
              <a:srgbClr val="1C88CF"/>
            </a:solidFill>
            <a:prstDash val="solid"/>
            <a:headEnd type="none" len="sm" w="sm"/>
            <a:tailEnd type="oval" len="lg" w="lg"/>
          </a:ln>
        </p:spPr>
      </p:sp>
      <p:grpSp>
        <p:nvGrpSpPr>
          <p:cNvPr name="Group 21" id="21"/>
          <p:cNvGrpSpPr/>
          <p:nvPr/>
        </p:nvGrpSpPr>
        <p:grpSpPr>
          <a:xfrm rot="0">
            <a:off x="10187523" y="2356229"/>
            <a:ext cx="946844" cy="946844"/>
            <a:chOff x="0" y="0"/>
            <a:chExt cx="556826" cy="556826"/>
          </a:xfrm>
        </p:grpSpPr>
        <p:sp>
          <p:nvSpPr>
            <p:cNvPr name="Freeform 22" id="22"/>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path>
              </a:pathLst>
            </a:custGeom>
            <a:solidFill>
              <a:srgbClr val="18AFD6"/>
            </a:solidFill>
          </p:spPr>
        </p:sp>
        <p:sp>
          <p:nvSpPr>
            <p:cNvPr name="TextBox 23" id="23"/>
            <p:cNvSpPr txBox="true"/>
            <p:nvPr/>
          </p:nvSpPr>
          <p:spPr>
            <a:xfrm>
              <a:off x="76200" y="19050"/>
              <a:ext cx="660400" cy="717550"/>
            </a:xfrm>
            <a:prstGeom prst="rect">
              <a:avLst/>
            </a:prstGeom>
          </p:spPr>
          <p:txBody>
            <a:bodyPr anchor="ctr" rtlCol="false" tIns="0" lIns="0" bIns="0" rIns="0"/>
            <a:lstStyle/>
            <a:p>
              <a:pPr algn="ctr">
                <a:lnSpc>
                  <a:spcPts val="3919"/>
                </a:lnSpc>
              </a:pPr>
              <a:r>
                <a:rPr lang="en-US" sz="2799">
                  <a:solidFill>
                    <a:srgbClr val="FFFFFF"/>
                  </a:solidFill>
                  <a:latin typeface="Aileron Bold"/>
                </a:rPr>
                <a:t>4</a:t>
              </a:r>
            </a:p>
          </p:txBody>
        </p:sp>
      </p:grpSp>
      <p:sp>
        <p:nvSpPr>
          <p:cNvPr name="AutoShape 24" id="24"/>
          <p:cNvSpPr/>
          <p:nvPr/>
        </p:nvSpPr>
        <p:spPr>
          <a:xfrm>
            <a:off x="10293019" y="3647188"/>
            <a:ext cx="735854" cy="47625"/>
          </a:xfrm>
          <a:prstGeom prst="line">
            <a:avLst/>
          </a:prstGeom>
          <a:ln cap="flat" w="47625">
            <a:solidFill>
              <a:srgbClr val="18AFD6"/>
            </a:solidFill>
            <a:prstDash val="solid"/>
            <a:headEnd type="none" len="sm" w="sm"/>
            <a:tailEnd type="oval" len="lg" w="lg"/>
          </a:ln>
        </p:spPr>
      </p:sp>
      <p:grpSp>
        <p:nvGrpSpPr>
          <p:cNvPr name="Group 25" id="25"/>
          <p:cNvGrpSpPr/>
          <p:nvPr/>
        </p:nvGrpSpPr>
        <p:grpSpPr>
          <a:xfrm rot="0">
            <a:off x="7134582" y="3092083"/>
            <a:ext cx="946844" cy="946844"/>
            <a:chOff x="0" y="0"/>
            <a:chExt cx="556826" cy="556826"/>
          </a:xfrm>
        </p:grpSpPr>
        <p:sp>
          <p:nvSpPr>
            <p:cNvPr name="Freeform 26" id="26"/>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path>
              </a:pathLst>
            </a:custGeom>
            <a:solidFill>
              <a:srgbClr val="37C9EF"/>
            </a:solidFill>
          </p:spPr>
        </p:sp>
        <p:sp>
          <p:nvSpPr>
            <p:cNvPr name="TextBox 27" id="27"/>
            <p:cNvSpPr txBox="true"/>
            <p:nvPr/>
          </p:nvSpPr>
          <p:spPr>
            <a:xfrm>
              <a:off x="76200" y="19050"/>
              <a:ext cx="660400" cy="717550"/>
            </a:xfrm>
            <a:prstGeom prst="rect">
              <a:avLst/>
            </a:prstGeom>
          </p:spPr>
          <p:txBody>
            <a:bodyPr anchor="ctr" rtlCol="false" tIns="0" lIns="0" bIns="0" rIns="0"/>
            <a:lstStyle/>
            <a:p>
              <a:pPr algn="ctr">
                <a:lnSpc>
                  <a:spcPts val="3919"/>
                </a:lnSpc>
              </a:pPr>
              <a:r>
                <a:rPr lang="en-US" sz="2799">
                  <a:solidFill>
                    <a:srgbClr val="FFFFFF"/>
                  </a:solidFill>
                  <a:latin typeface="Aileron Bold"/>
                </a:rPr>
                <a:t>3</a:t>
              </a:r>
            </a:p>
          </p:txBody>
        </p:sp>
      </p:grpSp>
      <p:sp>
        <p:nvSpPr>
          <p:cNvPr name="AutoShape 28" id="28"/>
          <p:cNvSpPr/>
          <p:nvPr/>
        </p:nvSpPr>
        <p:spPr>
          <a:xfrm>
            <a:off x="7240077" y="4383042"/>
            <a:ext cx="735854" cy="47625"/>
          </a:xfrm>
          <a:prstGeom prst="line">
            <a:avLst/>
          </a:prstGeom>
          <a:ln cap="flat" w="47625">
            <a:solidFill>
              <a:srgbClr val="37C9EF"/>
            </a:solidFill>
            <a:prstDash val="solid"/>
            <a:headEnd type="none" len="sm" w="sm"/>
            <a:tailEnd type="oval" len="lg" w="lg"/>
          </a:ln>
        </p:spPr>
      </p:sp>
      <p:grpSp>
        <p:nvGrpSpPr>
          <p:cNvPr name="Group 29" id="29"/>
          <p:cNvGrpSpPr/>
          <p:nvPr/>
        </p:nvGrpSpPr>
        <p:grpSpPr>
          <a:xfrm rot="0">
            <a:off x="4081641" y="3827937"/>
            <a:ext cx="946844" cy="946844"/>
            <a:chOff x="0" y="0"/>
            <a:chExt cx="556826" cy="556826"/>
          </a:xfrm>
        </p:grpSpPr>
        <p:sp>
          <p:nvSpPr>
            <p:cNvPr name="Freeform 30" id="30"/>
            <p:cNvSpPr/>
            <p:nvPr/>
          </p:nvSpPr>
          <p:spPr>
            <a:xfrm flipH="false" flipV="false" rot="0">
              <a:off x="0" y="0"/>
              <a:ext cx="556826" cy="556826"/>
            </a:xfrm>
            <a:custGeom>
              <a:avLst/>
              <a:gdLst/>
              <a:ahLst/>
              <a:cxnLst/>
              <a:rect r="r" b="b" t="t" l="l"/>
              <a:pathLst>
                <a:path h="556826" w="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path>
              </a:pathLst>
            </a:custGeom>
            <a:solidFill>
              <a:srgbClr val="3EDAD8"/>
            </a:solidFill>
          </p:spPr>
        </p:sp>
        <p:sp>
          <p:nvSpPr>
            <p:cNvPr name="TextBox 31" id="31"/>
            <p:cNvSpPr txBox="true"/>
            <p:nvPr/>
          </p:nvSpPr>
          <p:spPr>
            <a:xfrm>
              <a:off x="76200" y="19050"/>
              <a:ext cx="660400" cy="717550"/>
            </a:xfrm>
            <a:prstGeom prst="rect">
              <a:avLst/>
            </a:prstGeom>
          </p:spPr>
          <p:txBody>
            <a:bodyPr anchor="ctr" rtlCol="false" tIns="0" lIns="0" bIns="0" rIns="0"/>
            <a:lstStyle/>
            <a:p>
              <a:pPr algn="ctr">
                <a:lnSpc>
                  <a:spcPts val="3919"/>
                </a:lnSpc>
              </a:pPr>
              <a:r>
                <a:rPr lang="en-US" sz="2799">
                  <a:solidFill>
                    <a:srgbClr val="FFFFFF"/>
                  </a:solidFill>
                  <a:latin typeface="Aileron Bold"/>
                </a:rPr>
                <a:t>2</a:t>
              </a:r>
            </a:p>
          </p:txBody>
        </p:sp>
      </p:grpSp>
      <p:sp>
        <p:nvSpPr>
          <p:cNvPr name="AutoShape 32" id="32"/>
          <p:cNvSpPr/>
          <p:nvPr/>
        </p:nvSpPr>
        <p:spPr>
          <a:xfrm>
            <a:off x="4187136" y="5118895"/>
            <a:ext cx="735854" cy="47625"/>
          </a:xfrm>
          <a:prstGeom prst="line">
            <a:avLst/>
          </a:prstGeom>
          <a:ln cap="flat" w="47625">
            <a:solidFill>
              <a:srgbClr val="3EDAD8"/>
            </a:solidFill>
            <a:prstDash val="solid"/>
            <a:headEnd type="none" len="sm" w="sm"/>
            <a:tailEnd type="oval" len="lg" w="lg"/>
          </a:ln>
        </p:spPr>
      </p:sp>
      <p:sp>
        <p:nvSpPr>
          <p:cNvPr name="TextBox 33" id="33"/>
          <p:cNvSpPr txBox="true"/>
          <p:nvPr/>
        </p:nvSpPr>
        <p:spPr>
          <a:xfrm rot="0">
            <a:off x="12060070" y="7269043"/>
            <a:ext cx="6884595" cy="2505075"/>
          </a:xfrm>
          <a:prstGeom prst="rect">
            <a:avLst/>
          </a:prstGeom>
        </p:spPr>
        <p:txBody>
          <a:bodyPr anchor="t" rtlCol="false" tIns="0" lIns="0" bIns="0" rIns="0">
            <a:spAutoFit/>
          </a:bodyPr>
          <a:lstStyle/>
          <a:p>
            <a:pPr>
              <a:lnSpc>
                <a:spcPts val="9857"/>
              </a:lnSpc>
            </a:pPr>
            <a:r>
              <a:rPr lang="en-US" sz="8214" spc="246">
                <a:solidFill>
                  <a:srgbClr val="FFFFFF"/>
                </a:solidFill>
                <a:latin typeface="Aileron Ultra-Bold"/>
              </a:rPr>
              <a:t>                    ROADMAP </a:t>
            </a:r>
          </a:p>
        </p:txBody>
      </p:sp>
      <p:sp>
        <p:nvSpPr>
          <p:cNvPr name="Freeform 34" id="34"/>
          <p:cNvSpPr/>
          <p:nvPr/>
        </p:nvSpPr>
        <p:spPr>
          <a:xfrm flipH="false" flipV="false" rot="0">
            <a:off x="43059" y="0"/>
            <a:ext cx="6262298" cy="2007471"/>
          </a:xfrm>
          <a:custGeom>
            <a:avLst/>
            <a:gdLst/>
            <a:ahLst/>
            <a:cxnLst/>
            <a:rect r="r" b="b" t="t" l="l"/>
            <a:pathLst>
              <a:path h="2007471" w="6262298">
                <a:moveTo>
                  <a:pt x="0" y="0"/>
                </a:moveTo>
                <a:lnTo>
                  <a:pt x="6262298" y="0"/>
                </a:lnTo>
                <a:lnTo>
                  <a:pt x="6262298" y="2007471"/>
                </a:lnTo>
                <a:lnTo>
                  <a:pt x="0" y="2007471"/>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77753" y="612359"/>
            <a:ext cx="10169848" cy="5847105"/>
          </a:xfrm>
          <a:custGeom>
            <a:avLst/>
            <a:gdLst/>
            <a:ahLst/>
            <a:cxnLst/>
            <a:rect r="r" b="b" t="t" l="l"/>
            <a:pathLst>
              <a:path h="5847105" w="10169848">
                <a:moveTo>
                  <a:pt x="0" y="0"/>
                </a:moveTo>
                <a:lnTo>
                  <a:pt x="10169849" y="0"/>
                </a:lnTo>
                <a:lnTo>
                  <a:pt x="10169849" y="5847104"/>
                </a:lnTo>
                <a:lnTo>
                  <a:pt x="0" y="5847104"/>
                </a:lnTo>
                <a:lnTo>
                  <a:pt x="0" y="0"/>
                </a:lnTo>
                <a:close/>
              </a:path>
            </a:pathLst>
          </a:custGeom>
          <a:blipFill>
            <a:blip r:embed="rId2"/>
            <a:stretch>
              <a:fillRect l="0" t="-172" r="0" b="-172"/>
            </a:stretch>
          </a:blipFill>
        </p:spPr>
      </p:sp>
      <p:sp>
        <p:nvSpPr>
          <p:cNvPr name="Freeform 3" id="3"/>
          <p:cNvSpPr/>
          <p:nvPr/>
        </p:nvSpPr>
        <p:spPr>
          <a:xfrm flipH="false" flipV="false" rot="0">
            <a:off x="0" y="0"/>
            <a:ext cx="3820503" cy="1224718"/>
          </a:xfrm>
          <a:custGeom>
            <a:avLst/>
            <a:gdLst/>
            <a:ahLst/>
            <a:cxnLst/>
            <a:rect r="r" b="b" t="t" l="l"/>
            <a:pathLst>
              <a:path h="1224718" w="3820503">
                <a:moveTo>
                  <a:pt x="0" y="0"/>
                </a:moveTo>
                <a:lnTo>
                  <a:pt x="3820503" y="0"/>
                </a:lnTo>
                <a:lnTo>
                  <a:pt x="3820503" y="1224718"/>
                </a:lnTo>
                <a:lnTo>
                  <a:pt x="0" y="1224718"/>
                </a:lnTo>
                <a:lnTo>
                  <a:pt x="0" y="0"/>
                </a:lnTo>
                <a:close/>
              </a:path>
            </a:pathLst>
          </a:custGeom>
          <a:blipFill>
            <a:blip r:embed="rId3"/>
            <a:stretch>
              <a:fillRect l="0" t="0" r="0" b="0"/>
            </a:stretch>
          </a:blipFill>
        </p:spPr>
      </p:sp>
      <p:grpSp>
        <p:nvGrpSpPr>
          <p:cNvPr name="Group 4" id="4"/>
          <p:cNvGrpSpPr/>
          <p:nvPr/>
        </p:nvGrpSpPr>
        <p:grpSpPr>
          <a:xfrm rot="0">
            <a:off x="3148598" y="6459463"/>
            <a:ext cx="13839452" cy="3567056"/>
            <a:chOff x="0" y="0"/>
            <a:chExt cx="3644959" cy="939471"/>
          </a:xfrm>
        </p:grpSpPr>
        <p:sp>
          <p:nvSpPr>
            <p:cNvPr name="Freeform 5" id="5"/>
            <p:cNvSpPr/>
            <p:nvPr/>
          </p:nvSpPr>
          <p:spPr>
            <a:xfrm flipH="false" flipV="false" rot="0">
              <a:off x="0" y="0"/>
              <a:ext cx="3644959" cy="939471"/>
            </a:xfrm>
            <a:custGeom>
              <a:avLst/>
              <a:gdLst/>
              <a:ahLst/>
              <a:cxnLst/>
              <a:rect r="r" b="b" t="t" l="l"/>
              <a:pathLst>
                <a:path h="939471" w="3644959">
                  <a:moveTo>
                    <a:pt x="28530" y="0"/>
                  </a:moveTo>
                  <a:lnTo>
                    <a:pt x="3616428" y="0"/>
                  </a:lnTo>
                  <a:cubicBezTo>
                    <a:pt x="3632185" y="0"/>
                    <a:pt x="3644959" y="12773"/>
                    <a:pt x="3644959" y="28530"/>
                  </a:cubicBezTo>
                  <a:lnTo>
                    <a:pt x="3644959" y="910942"/>
                  </a:lnTo>
                  <a:cubicBezTo>
                    <a:pt x="3644959" y="926698"/>
                    <a:pt x="3632185" y="939471"/>
                    <a:pt x="3616428" y="939471"/>
                  </a:cubicBezTo>
                  <a:lnTo>
                    <a:pt x="28530" y="939471"/>
                  </a:lnTo>
                  <a:cubicBezTo>
                    <a:pt x="12773" y="939471"/>
                    <a:pt x="0" y="926698"/>
                    <a:pt x="0" y="910942"/>
                  </a:cubicBezTo>
                  <a:lnTo>
                    <a:pt x="0" y="28530"/>
                  </a:lnTo>
                  <a:cubicBezTo>
                    <a:pt x="0" y="12773"/>
                    <a:pt x="12773" y="0"/>
                    <a:pt x="28530" y="0"/>
                  </a:cubicBezTo>
                  <a:close/>
                </a:path>
              </a:pathLst>
            </a:custGeom>
            <a:solidFill>
              <a:srgbClr val="1C88CF"/>
            </a:solidFill>
          </p:spPr>
        </p:sp>
        <p:sp>
          <p:nvSpPr>
            <p:cNvPr name="TextBox 6" id="6"/>
            <p:cNvSpPr txBox="true"/>
            <p:nvPr/>
          </p:nvSpPr>
          <p:spPr>
            <a:xfrm>
              <a:off x="0" y="-57150"/>
              <a:ext cx="812800" cy="869950"/>
            </a:xfrm>
            <a:prstGeom prst="rect">
              <a:avLst/>
            </a:prstGeom>
          </p:spPr>
          <p:txBody>
            <a:bodyPr anchor="ctr" rtlCol="false" tIns="50800" lIns="50800" bIns="50800" rIns="50800"/>
            <a:lstStyle/>
            <a:p>
              <a:pPr algn="ctr">
                <a:lnSpc>
                  <a:spcPts val="3651"/>
                </a:lnSpc>
              </a:pPr>
            </a:p>
          </p:txBody>
        </p:sp>
      </p:grpSp>
      <p:sp>
        <p:nvSpPr>
          <p:cNvPr name="TextBox 7" id="7"/>
          <p:cNvSpPr txBox="true"/>
          <p:nvPr/>
        </p:nvSpPr>
        <p:spPr>
          <a:xfrm rot="0">
            <a:off x="3148598" y="6582329"/>
            <a:ext cx="13526593" cy="2137855"/>
          </a:xfrm>
          <a:prstGeom prst="rect">
            <a:avLst/>
          </a:prstGeom>
        </p:spPr>
        <p:txBody>
          <a:bodyPr anchor="t" rtlCol="false" tIns="0" lIns="0" bIns="0" rIns="0">
            <a:spAutoFit/>
          </a:bodyPr>
          <a:lstStyle/>
          <a:p>
            <a:pPr marL="530572" indent="-265286" lvl="1">
              <a:lnSpc>
                <a:spcPts val="3440"/>
              </a:lnSpc>
              <a:buFont typeface="Arial"/>
              <a:buChar char="•"/>
            </a:pPr>
            <a:r>
              <a:rPr lang="en-US" sz="2457">
                <a:solidFill>
                  <a:srgbClr val="FEFEFE"/>
                </a:solidFill>
                <a:latin typeface="Aileron Bold"/>
              </a:rPr>
              <a:t>Sepsis is a severe medical condition.</a:t>
            </a:r>
          </a:p>
          <a:p>
            <a:pPr marL="530572" indent="-265286" lvl="1">
              <a:lnSpc>
                <a:spcPts val="3440"/>
              </a:lnSpc>
              <a:buFont typeface="Arial"/>
              <a:buChar char="•"/>
            </a:pPr>
            <a:r>
              <a:rPr lang="en-US" sz="2457">
                <a:solidFill>
                  <a:srgbClr val="FEFEFE"/>
                </a:solidFill>
                <a:latin typeface="Aileron Bold"/>
              </a:rPr>
              <a:t> It is caused by the body's overwhelming response to an infection.</a:t>
            </a:r>
          </a:p>
          <a:p>
            <a:pPr marL="530572" indent="-265286" lvl="1">
              <a:lnSpc>
                <a:spcPts val="3440"/>
              </a:lnSpc>
              <a:buFont typeface="Arial"/>
              <a:buChar char="•"/>
            </a:pPr>
            <a:r>
              <a:rPr lang="en-US" sz="2457">
                <a:solidFill>
                  <a:srgbClr val="FEFEFE"/>
                </a:solidFill>
                <a:latin typeface="Aileron Bold"/>
              </a:rPr>
              <a:t> The infection can be localized, such as in the lungs, urinary tract, or skin.</a:t>
            </a:r>
          </a:p>
          <a:p>
            <a:pPr marL="530572" indent="-265286" lvl="1">
              <a:lnSpc>
                <a:spcPts val="3440"/>
              </a:lnSpc>
              <a:buFont typeface="Arial"/>
              <a:buChar char="•"/>
            </a:pPr>
            <a:r>
              <a:rPr lang="en-US" sz="2457">
                <a:solidFill>
                  <a:srgbClr val="FEFEFE"/>
                </a:solidFill>
                <a:latin typeface="Aileron Bold"/>
              </a:rPr>
              <a:t> It can also be systemic, spreading throughout the body.</a:t>
            </a:r>
            <a:r>
              <a:rPr lang="en-US" sz="2457">
                <a:solidFill>
                  <a:srgbClr val="FEFEFE"/>
                </a:solidFill>
                <a:latin typeface="Aileron Bold"/>
              </a:rPr>
              <a:t> </a:t>
            </a:r>
          </a:p>
          <a:p>
            <a:pPr>
              <a:lnSpc>
                <a:spcPts val="3440"/>
              </a:lnSpc>
              <a:spcBef>
                <a:spcPct val="0"/>
              </a:spcBef>
            </a:pPr>
          </a:p>
        </p:txBody>
      </p:sp>
      <p:sp>
        <p:nvSpPr>
          <p:cNvPr name="TextBox 8" id="8"/>
          <p:cNvSpPr txBox="true"/>
          <p:nvPr/>
        </p:nvSpPr>
        <p:spPr>
          <a:xfrm rot="0">
            <a:off x="3148598" y="8377151"/>
            <a:ext cx="15669174" cy="1280541"/>
          </a:xfrm>
          <a:prstGeom prst="rect">
            <a:avLst/>
          </a:prstGeom>
        </p:spPr>
        <p:txBody>
          <a:bodyPr anchor="t" rtlCol="false" tIns="0" lIns="0" bIns="0" rIns="0">
            <a:spAutoFit/>
          </a:bodyPr>
          <a:lstStyle/>
          <a:p>
            <a:pPr marL="531114" indent="-265557" lvl="1">
              <a:lnSpc>
                <a:spcPts val="3444"/>
              </a:lnSpc>
              <a:buFont typeface="Arial"/>
              <a:buChar char="•"/>
            </a:pPr>
            <a:r>
              <a:rPr lang="en-US" sz="2460">
                <a:solidFill>
                  <a:srgbClr val="FEFEFE"/>
                </a:solidFill>
                <a:latin typeface="Aileron Bold"/>
              </a:rPr>
              <a:t> Sepsis involves widespread inflammation triggered by the body's immune response.</a:t>
            </a:r>
          </a:p>
          <a:p>
            <a:pPr marL="531114" indent="-265557" lvl="1">
              <a:lnSpc>
                <a:spcPts val="3444"/>
              </a:lnSpc>
              <a:buFont typeface="Arial"/>
              <a:buChar char="•"/>
            </a:pPr>
            <a:r>
              <a:rPr lang="en-US" sz="2460">
                <a:solidFill>
                  <a:srgbClr val="FEFEFE"/>
                </a:solidFill>
                <a:latin typeface="Aileron Bold"/>
              </a:rPr>
              <a:t>This inflammation leads to organ dysfunctions.</a:t>
            </a:r>
          </a:p>
          <a:p>
            <a:pPr marL="531114" indent="-265557" lvl="1">
              <a:lnSpc>
                <a:spcPts val="3444"/>
              </a:lnSpc>
              <a:buFont typeface="Arial"/>
              <a:buChar char="•"/>
            </a:pPr>
            <a:r>
              <a:rPr lang="en-US" sz="2460">
                <a:solidFill>
                  <a:srgbClr val="FEFEFE"/>
                </a:solidFill>
                <a:latin typeface="Aileron Bold"/>
              </a:rPr>
              <a:t>Symptoms include fever, increased heart rate, rapid breathing, and altered mental status. </a:t>
            </a:r>
          </a:p>
        </p:txBody>
      </p:sp>
      <p:sp>
        <p:nvSpPr>
          <p:cNvPr name="TextBox 9" id="9"/>
          <p:cNvSpPr txBox="true"/>
          <p:nvPr/>
        </p:nvSpPr>
        <p:spPr>
          <a:xfrm rot="0">
            <a:off x="-11159124" y="7228303"/>
            <a:ext cx="7977051" cy="4450612"/>
          </a:xfrm>
          <a:prstGeom prst="rect">
            <a:avLst/>
          </a:prstGeom>
        </p:spPr>
        <p:txBody>
          <a:bodyPr anchor="t" rtlCol="false" tIns="0" lIns="0" bIns="0" rIns="0">
            <a:spAutoFit/>
          </a:bodyPr>
          <a:lstStyle/>
          <a:p>
            <a:pPr algn="ctr">
              <a:lnSpc>
                <a:spcPts val="31143"/>
              </a:lnSpc>
            </a:pPr>
            <a:r>
              <a:rPr lang="en-US" sz="38929">
                <a:solidFill>
                  <a:srgbClr val="BF09BD"/>
                </a:solidFill>
                <a:latin typeface="Bebas Neue Bold"/>
              </a:rPr>
              <a:t>24/7</a:t>
            </a:r>
          </a:p>
        </p:txBody>
      </p:sp>
      <p:sp>
        <p:nvSpPr>
          <p:cNvPr name="TextBox 10" id="10"/>
          <p:cNvSpPr txBox="true"/>
          <p:nvPr/>
        </p:nvSpPr>
        <p:spPr>
          <a:xfrm rot="-599087">
            <a:off x="-12557778" y="6908677"/>
            <a:ext cx="11145460" cy="7199200"/>
          </a:xfrm>
          <a:prstGeom prst="rect">
            <a:avLst/>
          </a:prstGeom>
        </p:spPr>
        <p:txBody>
          <a:bodyPr anchor="t" rtlCol="false" tIns="0" lIns="0" bIns="0" rIns="0">
            <a:spAutoFit/>
          </a:bodyPr>
          <a:lstStyle/>
          <a:p>
            <a:pPr algn="ctr">
              <a:lnSpc>
                <a:spcPts val="26694"/>
              </a:lnSpc>
              <a:spcBef>
                <a:spcPct val="0"/>
              </a:spcBef>
            </a:pPr>
            <a:r>
              <a:rPr lang="en-US" sz="33368">
                <a:solidFill>
                  <a:srgbClr val="000000"/>
                </a:solidFill>
                <a:latin typeface="Moontime Bold"/>
              </a:rPr>
              <a:t>What is Sepsis ?</a:t>
            </a:r>
          </a:p>
        </p:txBody>
      </p:sp>
      <p:sp>
        <p:nvSpPr>
          <p:cNvPr name="TextBox 11" id="11"/>
          <p:cNvSpPr txBox="true"/>
          <p:nvPr/>
        </p:nvSpPr>
        <p:spPr>
          <a:xfrm rot="-1503506">
            <a:off x="69594" y="3384571"/>
            <a:ext cx="4384247" cy="2031329"/>
          </a:xfrm>
          <a:prstGeom prst="rect">
            <a:avLst/>
          </a:prstGeom>
        </p:spPr>
        <p:txBody>
          <a:bodyPr anchor="t" rtlCol="false" tIns="0" lIns="0" bIns="0" rIns="0">
            <a:spAutoFit/>
          </a:bodyPr>
          <a:lstStyle/>
          <a:p>
            <a:pPr algn="ctr">
              <a:lnSpc>
                <a:spcPts val="7810"/>
              </a:lnSpc>
            </a:pPr>
            <a:r>
              <a:rPr lang="en-US" sz="7810">
                <a:solidFill>
                  <a:srgbClr val="1C88CF"/>
                </a:solidFill>
                <a:latin typeface="Nickainley Bold"/>
              </a:rPr>
              <a:t>What is Sepsis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49426" y="9459215"/>
            <a:ext cx="1797268" cy="483933"/>
          </a:xfrm>
          <a:prstGeom prst="rect">
            <a:avLst/>
          </a:prstGeom>
        </p:spPr>
        <p:txBody>
          <a:bodyPr anchor="t" rtlCol="false" tIns="0" lIns="0" bIns="0" rIns="0">
            <a:spAutoFit/>
          </a:bodyPr>
          <a:lstStyle/>
          <a:p>
            <a:pPr algn="l">
              <a:lnSpc>
                <a:spcPts val="1260"/>
              </a:lnSpc>
            </a:pPr>
            <a:r>
              <a:rPr lang="en-US" sz="1050">
                <a:solidFill>
                  <a:srgbClr val="000048"/>
                </a:solidFill>
                <a:latin typeface="Arial"/>
              </a:rPr>
              <a:t>© 2023 Cognizant</a:t>
            </a:r>
          </a:p>
        </p:txBody>
      </p:sp>
      <p:sp>
        <p:nvSpPr>
          <p:cNvPr name="Freeform 3" id="3"/>
          <p:cNvSpPr/>
          <p:nvPr/>
        </p:nvSpPr>
        <p:spPr>
          <a:xfrm flipH="false" flipV="false" rot="0">
            <a:off x="0" y="0"/>
            <a:ext cx="4535817" cy="1454022"/>
          </a:xfrm>
          <a:custGeom>
            <a:avLst/>
            <a:gdLst/>
            <a:ahLst/>
            <a:cxnLst/>
            <a:rect r="r" b="b" t="t" l="l"/>
            <a:pathLst>
              <a:path h="1454022" w="4535817">
                <a:moveTo>
                  <a:pt x="0" y="0"/>
                </a:moveTo>
                <a:lnTo>
                  <a:pt x="4535817" y="0"/>
                </a:lnTo>
                <a:lnTo>
                  <a:pt x="4535817" y="1454022"/>
                </a:lnTo>
                <a:lnTo>
                  <a:pt x="0" y="1454022"/>
                </a:lnTo>
                <a:lnTo>
                  <a:pt x="0" y="0"/>
                </a:lnTo>
                <a:close/>
              </a:path>
            </a:pathLst>
          </a:custGeom>
          <a:blipFill>
            <a:blip r:embed="rId2"/>
            <a:stretch>
              <a:fillRect l="0" t="0" r="0" b="0"/>
            </a:stretch>
          </a:blipFill>
        </p:spPr>
      </p:sp>
      <p:graphicFrame>
        <p:nvGraphicFramePr>
          <p:cNvPr name="Table 4" id="4"/>
          <p:cNvGraphicFramePr>
            <a:graphicFrameLocks noGrp="true"/>
          </p:cNvGraphicFramePr>
          <p:nvPr/>
        </p:nvGraphicFramePr>
        <p:xfrm>
          <a:off x="2249425" y="1503929"/>
          <a:ext cx="14986676" cy="6431122"/>
        </p:xfrm>
        <a:graphic>
          <a:graphicData uri="http://schemas.openxmlformats.org/drawingml/2006/table">
            <a:tbl>
              <a:tblPr/>
              <a:tblGrid>
                <a:gridCol w="3746669"/>
                <a:gridCol w="3746669"/>
                <a:gridCol w="3746669"/>
                <a:gridCol w="3746669"/>
              </a:tblGrid>
              <a:tr h="1192244">
                <a:tc>
                  <a:txBody>
                    <a:bodyPr anchor="t" rtlCol="false"/>
                    <a:lstStyle/>
                    <a:p>
                      <a:pPr algn="l">
                        <a:lnSpc>
                          <a:spcPts val="3599"/>
                        </a:lnSpc>
                        <a:defRPr/>
                      </a:pPr>
                      <a:r>
                        <a:rPr lang="en-US" sz="2999">
                          <a:solidFill>
                            <a:srgbClr val="FFFFFF"/>
                          </a:solidFill>
                          <a:latin typeface="Arial Bold"/>
                        </a:rPr>
                        <a:t>Date of connect</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12700">
                      <a:solidFill>
                        <a:srgbClr val="BFBFBF"/>
                      </a:solidFill>
                      <a:prstDash val="solid"/>
                      <a:round/>
                      <a:headEnd type="none" w="med" len="med"/>
                      <a:tailEnd type="none" w="med" len="med"/>
                    </a:lnB>
                    <a:gradFill rotWithShape="true">
                      <a:gsLst>
                        <a:gs pos="0">
                          <a:srgbClr val="5DE0E6">
                            <a:alpha val="100000"/>
                          </a:srgbClr>
                        </a:gs>
                        <a:gs pos="100000">
                          <a:srgbClr val="004AAD">
                            <a:alpha val="100000"/>
                          </a:srgbClr>
                        </a:gs>
                      </a:gsLst>
                      <a:lin ang="0"/>
                    </a:gradFill>
                  </a:tcPr>
                </a:tc>
                <a:tc>
                  <a:txBody>
                    <a:bodyPr anchor="t" rtlCol="false"/>
                    <a:lstStyle/>
                    <a:p>
                      <a:pPr algn="l">
                        <a:lnSpc>
                          <a:spcPts val="3599"/>
                        </a:lnSpc>
                        <a:defRPr/>
                      </a:pPr>
                      <a:r>
                        <a:rPr lang="en-US" sz="2999">
                          <a:solidFill>
                            <a:srgbClr val="FFFFFF"/>
                          </a:solidFill>
                          <a:latin typeface="Arial Bold"/>
                        </a:rPr>
                        <a:t>Time</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12700">
                      <a:solidFill>
                        <a:srgbClr val="BFBFBF"/>
                      </a:solidFill>
                      <a:prstDash val="solid"/>
                      <a:round/>
                      <a:headEnd type="none" w="med" len="med"/>
                      <a:tailEnd type="none" w="med" len="med"/>
                    </a:lnB>
                    <a:gradFill rotWithShape="true">
                      <a:gsLst>
                        <a:gs pos="0">
                          <a:srgbClr val="5DE0E6">
                            <a:alpha val="100000"/>
                          </a:srgbClr>
                        </a:gs>
                        <a:gs pos="100000">
                          <a:srgbClr val="004AAD">
                            <a:alpha val="100000"/>
                          </a:srgbClr>
                        </a:gs>
                      </a:gsLst>
                      <a:lin ang="0"/>
                    </a:gradFill>
                  </a:tcPr>
                </a:tc>
                <a:tc>
                  <a:txBody>
                    <a:bodyPr anchor="t" rtlCol="false"/>
                    <a:lstStyle/>
                    <a:p>
                      <a:pPr algn="l">
                        <a:lnSpc>
                          <a:spcPts val="3599"/>
                        </a:lnSpc>
                        <a:defRPr/>
                      </a:pPr>
                      <a:r>
                        <a:rPr lang="en-US" sz="2999">
                          <a:solidFill>
                            <a:srgbClr val="FFFFFF"/>
                          </a:solidFill>
                          <a:latin typeface="Arial Bold"/>
                        </a:rPr>
                        <a:t>Platform</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12700">
                      <a:solidFill>
                        <a:srgbClr val="BFBFBF"/>
                      </a:solidFill>
                      <a:prstDash val="solid"/>
                      <a:round/>
                      <a:headEnd type="none" w="med" len="med"/>
                      <a:tailEnd type="none" w="med" len="med"/>
                    </a:lnB>
                    <a:gradFill rotWithShape="true">
                      <a:gsLst>
                        <a:gs pos="0">
                          <a:srgbClr val="5DE0E6">
                            <a:alpha val="100000"/>
                          </a:srgbClr>
                        </a:gs>
                        <a:gs pos="100000">
                          <a:srgbClr val="004AAD">
                            <a:alpha val="100000"/>
                          </a:srgbClr>
                        </a:gs>
                      </a:gsLst>
                      <a:lin ang="0"/>
                    </a:gradFill>
                  </a:tcPr>
                </a:tc>
                <a:tc>
                  <a:txBody>
                    <a:bodyPr anchor="t" rtlCol="false"/>
                    <a:lstStyle/>
                    <a:p>
                      <a:pPr algn="l">
                        <a:lnSpc>
                          <a:spcPts val="3599"/>
                        </a:lnSpc>
                        <a:defRPr/>
                      </a:pPr>
                      <a:r>
                        <a:rPr lang="en-US" sz="2999">
                          <a:solidFill>
                            <a:srgbClr val="FFFFFF"/>
                          </a:solidFill>
                          <a:latin typeface="Arial Bold"/>
                        </a:rPr>
                        <a:t>Agenda of the meet</a:t>
                      </a:r>
                      <a:endParaRPr lang="en-US" sz="1100"/>
                    </a:p>
                  </a:txBody>
                  <a:tcPr marL="91440" marR="91440" marT="91440" marB="9144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12700">
                      <a:solidFill>
                        <a:srgbClr val="BFBFBF"/>
                      </a:solidFill>
                      <a:prstDash val="solid"/>
                      <a:round/>
                      <a:headEnd type="none" w="med" len="med"/>
                      <a:tailEnd type="none" w="med" len="med"/>
                    </a:lnB>
                    <a:gradFill rotWithShape="true">
                      <a:gsLst>
                        <a:gs pos="0">
                          <a:srgbClr val="5DE0E6">
                            <a:alpha val="100000"/>
                          </a:srgbClr>
                        </a:gs>
                        <a:gs pos="100000">
                          <a:srgbClr val="004AAD">
                            <a:alpha val="100000"/>
                          </a:srgbClr>
                        </a:gs>
                      </a:gsLst>
                      <a:lin ang="0"/>
                    </a:gradFill>
                  </a:tcPr>
                </a:tc>
              </a:tr>
              <a:tr h="1030099">
                <a:tc>
                  <a:txBody>
                    <a:bodyPr anchor="t" rtlCol="false"/>
                    <a:lstStyle/>
                    <a:p>
                      <a:pPr algn="l">
                        <a:lnSpc>
                          <a:spcPts val="2999"/>
                        </a:lnSpc>
                        <a:defRPr/>
                      </a:pPr>
                      <a:r>
                        <a:rPr lang="en-US" sz="2499">
                          <a:solidFill>
                            <a:srgbClr val="000048"/>
                          </a:solidFill>
                          <a:latin typeface="Arial Bold"/>
                        </a:rPr>
                        <a:t>10-07-23</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2999"/>
                        </a:lnSpc>
                        <a:defRPr/>
                      </a:pPr>
                      <a:r>
                        <a:rPr lang="en-US" sz="2499">
                          <a:solidFill>
                            <a:srgbClr val="000048"/>
                          </a:solidFill>
                          <a:latin typeface="Arial Bold"/>
                        </a:rPr>
                        <a:t>10:30 am - 11 am</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2999"/>
                        </a:lnSpc>
                        <a:defRPr/>
                      </a:pPr>
                      <a:r>
                        <a:rPr lang="en-US" sz="2499">
                          <a:solidFill>
                            <a:srgbClr val="000048"/>
                          </a:solidFill>
                          <a:latin typeface="Arial Bold"/>
                        </a:rPr>
                        <a:t>Gmeet</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2999"/>
                        </a:lnSpc>
                        <a:defRPr/>
                      </a:pPr>
                      <a:r>
                        <a:rPr lang="en-US" sz="2499">
                          <a:solidFill>
                            <a:srgbClr val="000048"/>
                          </a:solidFill>
                          <a:latin typeface="Arial Bold"/>
                        </a:rPr>
                        <a:t>Case Study &amp; Problem statement </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r>
              <a:tr h="665749">
                <a:tc>
                  <a:txBody>
                    <a:bodyPr anchor="t" rtlCol="false"/>
                    <a:lstStyle/>
                    <a:p>
                      <a:pPr algn="l">
                        <a:lnSpc>
                          <a:spcPts val="3499"/>
                        </a:lnSpc>
                        <a:defRPr/>
                      </a:pPr>
                      <a:r>
                        <a:rPr lang="en-US" sz="2499">
                          <a:solidFill>
                            <a:srgbClr val="000000"/>
                          </a:solidFill>
                          <a:latin typeface="Arial Bold"/>
                        </a:rPr>
                        <a:t>12-07-23</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3499"/>
                        </a:lnSpc>
                        <a:defRPr/>
                      </a:pPr>
                      <a:r>
                        <a:rPr lang="en-US" sz="2499">
                          <a:solidFill>
                            <a:srgbClr val="000000"/>
                          </a:solidFill>
                          <a:latin typeface="Arial Bold"/>
                        </a:rPr>
                        <a:t>6:30 pm - 7:00 pm</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3499"/>
                        </a:lnSpc>
                        <a:defRPr/>
                      </a:pPr>
                      <a:r>
                        <a:rPr lang="en-US" sz="2499">
                          <a:solidFill>
                            <a:srgbClr val="000000"/>
                          </a:solidFill>
                          <a:latin typeface="Arial Bold"/>
                        </a:rPr>
                        <a:t>Gmeet</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3499"/>
                        </a:lnSpc>
                        <a:defRPr/>
                      </a:pPr>
                      <a:r>
                        <a:rPr lang="en-US" sz="2499">
                          <a:solidFill>
                            <a:srgbClr val="000000"/>
                          </a:solidFill>
                          <a:latin typeface="Arial Bold"/>
                        </a:rPr>
                        <a:t>Data set</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r>
              <a:tr h="1096864">
                <a:tc>
                  <a:txBody>
                    <a:bodyPr anchor="t" rtlCol="false"/>
                    <a:lstStyle/>
                    <a:p>
                      <a:pPr algn="l">
                        <a:lnSpc>
                          <a:spcPts val="3499"/>
                        </a:lnSpc>
                        <a:defRPr/>
                      </a:pPr>
                      <a:r>
                        <a:rPr lang="en-US" sz="2499">
                          <a:solidFill>
                            <a:srgbClr val="000000"/>
                          </a:solidFill>
                          <a:latin typeface="Arial Bold"/>
                        </a:rPr>
                        <a:t>13-07-23</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3499"/>
                        </a:lnSpc>
                        <a:defRPr/>
                      </a:pPr>
                      <a:r>
                        <a:rPr lang="en-US" sz="2499">
                          <a:solidFill>
                            <a:srgbClr val="000000"/>
                          </a:solidFill>
                          <a:latin typeface="Arial Bold"/>
                        </a:rPr>
                        <a:t>1:00 pm - 1:30 pm</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3499"/>
                        </a:lnSpc>
                        <a:defRPr/>
                      </a:pPr>
                      <a:r>
                        <a:rPr lang="en-US" sz="2499">
                          <a:solidFill>
                            <a:srgbClr val="000000"/>
                          </a:solidFill>
                          <a:latin typeface="Arial Bold"/>
                        </a:rPr>
                        <a:t>Mail and WhatsApp chat</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3499"/>
                        </a:lnSpc>
                        <a:defRPr/>
                      </a:pPr>
                      <a:r>
                        <a:rPr lang="en-US" sz="2499">
                          <a:solidFill>
                            <a:srgbClr val="000000"/>
                          </a:solidFill>
                          <a:latin typeface="Arial Bold"/>
                        </a:rPr>
                        <a:t>Algorithm - XG Boost finalized</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r>
              <a:tr h="658118">
                <a:tc>
                  <a:txBody>
                    <a:bodyPr anchor="t" rtlCol="false"/>
                    <a:lstStyle/>
                    <a:p>
                      <a:pPr algn="l">
                        <a:lnSpc>
                          <a:spcPts val="3499"/>
                        </a:lnSpc>
                        <a:defRPr/>
                      </a:pPr>
                      <a:r>
                        <a:rPr lang="en-US" sz="2499">
                          <a:solidFill>
                            <a:srgbClr val="000000"/>
                          </a:solidFill>
                          <a:latin typeface="Arial Bold"/>
                        </a:rPr>
                        <a:t>14-07-23</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3499"/>
                        </a:lnSpc>
                        <a:defRPr/>
                      </a:pPr>
                      <a:r>
                        <a:rPr lang="en-US" sz="2499">
                          <a:solidFill>
                            <a:srgbClr val="000000"/>
                          </a:solidFill>
                          <a:latin typeface="Arial Bold"/>
                        </a:rPr>
                        <a:t>6:00 pm - 7:00 pm</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3499"/>
                        </a:lnSpc>
                        <a:defRPr/>
                      </a:pPr>
                      <a:r>
                        <a:rPr lang="en-US" sz="2499">
                          <a:solidFill>
                            <a:srgbClr val="000000"/>
                          </a:solidFill>
                          <a:latin typeface="Arial Bold"/>
                        </a:rPr>
                        <a:t>Gmeet</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3499"/>
                        </a:lnSpc>
                        <a:defRPr/>
                      </a:pPr>
                      <a:r>
                        <a:rPr lang="en-US" sz="2499">
                          <a:solidFill>
                            <a:srgbClr val="000000"/>
                          </a:solidFill>
                          <a:latin typeface="Arial Bold"/>
                        </a:rPr>
                        <a:t>Architecture</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r>
              <a:tr h="1096864">
                <a:tc>
                  <a:txBody>
                    <a:bodyPr anchor="t" rtlCol="false"/>
                    <a:lstStyle/>
                    <a:p>
                      <a:pPr algn="l">
                        <a:lnSpc>
                          <a:spcPts val="3499"/>
                        </a:lnSpc>
                        <a:defRPr/>
                      </a:pPr>
                      <a:r>
                        <a:rPr lang="en-US" sz="2499">
                          <a:solidFill>
                            <a:srgbClr val="000000"/>
                          </a:solidFill>
                          <a:latin typeface="Arial Bold"/>
                        </a:rPr>
                        <a:t>15-07-23</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3499"/>
                        </a:lnSpc>
                        <a:defRPr/>
                      </a:pPr>
                      <a:r>
                        <a:rPr lang="en-US" sz="2499">
                          <a:solidFill>
                            <a:srgbClr val="000000"/>
                          </a:solidFill>
                          <a:latin typeface="Arial Bold"/>
                        </a:rPr>
                        <a:t>10:00 am - 11:00 am</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3499"/>
                        </a:lnSpc>
                        <a:defRPr/>
                      </a:pPr>
                      <a:r>
                        <a:rPr lang="en-US" sz="2499">
                          <a:solidFill>
                            <a:srgbClr val="000000"/>
                          </a:solidFill>
                          <a:latin typeface="Arial Bold"/>
                        </a:rPr>
                        <a:t>Gmeet - CTS Mentors</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3499"/>
                        </a:lnSpc>
                        <a:defRPr/>
                      </a:pPr>
                      <a:r>
                        <a:rPr lang="en-US" sz="2499">
                          <a:solidFill>
                            <a:srgbClr val="000000"/>
                          </a:solidFill>
                          <a:latin typeface="Arial Bold"/>
                        </a:rPr>
                        <a:t>Back end : Code and output analysis </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r>
              <a:tr h="691183">
                <a:tc>
                  <a:txBody>
                    <a:bodyPr anchor="t" rtlCol="false"/>
                    <a:lstStyle/>
                    <a:p>
                      <a:pPr algn="l">
                        <a:lnSpc>
                          <a:spcPts val="3219"/>
                        </a:lnSpc>
                        <a:defRPr/>
                      </a:pPr>
                      <a:r>
                        <a:rPr lang="en-US" sz="2299">
                          <a:solidFill>
                            <a:srgbClr val="000000"/>
                          </a:solidFill>
                          <a:latin typeface="Arimo Bold"/>
                        </a:rPr>
                        <a:t>19-07-2023</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3359"/>
                        </a:lnSpc>
                        <a:defRPr/>
                      </a:pPr>
                      <a:r>
                        <a:rPr lang="en-US" sz="2399">
                          <a:solidFill>
                            <a:srgbClr val="000000"/>
                          </a:solidFill>
                          <a:latin typeface="Arimo Bold"/>
                        </a:rPr>
                        <a:t>11:00 am - 12 : 30 pm </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3499"/>
                        </a:lnSpc>
                        <a:defRPr/>
                      </a:pPr>
                      <a:r>
                        <a:rPr lang="en-US" sz="2499">
                          <a:solidFill>
                            <a:srgbClr val="000000"/>
                          </a:solidFill>
                          <a:latin typeface="Arial Bold"/>
                        </a:rPr>
                        <a:t>Gmeet -  CTS Mentors</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2659"/>
                        </a:lnSpc>
                        <a:defRPr/>
                      </a:pPr>
                      <a:r>
                        <a:rPr lang="en-US" sz="1899">
                          <a:solidFill>
                            <a:srgbClr val="000000"/>
                          </a:solidFill>
                          <a:latin typeface="Arimo Bold"/>
                        </a:rPr>
                        <a:t>Data set - Data Preprocessing</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r>
            </a:tbl>
          </a:graphicData>
        </a:graphic>
      </p:graphicFrame>
      <p:graphicFrame>
        <p:nvGraphicFramePr>
          <p:cNvPr name="Table 5" id="5"/>
          <p:cNvGraphicFramePr>
            <a:graphicFrameLocks noGrp="true"/>
          </p:cNvGraphicFramePr>
          <p:nvPr/>
        </p:nvGraphicFramePr>
        <p:xfrm>
          <a:off x="2277434" y="7931808"/>
          <a:ext cx="14983501" cy="728095"/>
        </p:xfrm>
        <a:graphic>
          <a:graphicData uri="http://schemas.openxmlformats.org/drawingml/2006/table">
            <a:tbl>
              <a:tblPr/>
              <a:tblGrid>
                <a:gridCol w="3745875"/>
                <a:gridCol w="3745875"/>
                <a:gridCol w="3745875"/>
                <a:gridCol w="3745875"/>
              </a:tblGrid>
              <a:tr h="728095">
                <a:tc>
                  <a:txBody>
                    <a:bodyPr anchor="t" rtlCol="false"/>
                    <a:lstStyle/>
                    <a:p>
                      <a:pPr algn="l">
                        <a:lnSpc>
                          <a:spcPts val="2099"/>
                        </a:lnSpc>
                        <a:defRPr/>
                      </a:pPr>
                      <a:r>
                        <a:rPr lang="en-US" sz="1499">
                          <a:solidFill>
                            <a:srgbClr val="000000"/>
                          </a:solidFill>
                          <a:latin typeface="Arimo"/>
                        </a:rPr>
                        <a:t>19-07-2023</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3359"/>
                        </a:lnSpc>
                        <a:defRPr/>
                      </a:pPr>
                      <a:r>
                        <a:rPr lang="en-US" sz="2399">
                          <a:solidFill>
                            <a:srgbClr val="000000"/>
                          </a:solidFill>
                          <a:latin typeface="Arimo Bold"/>
                        </a:rPr>
                        <a:t>11:00 am - 11 : 45 pm </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3499"/>
                        </a:lnSpc>
                        <a:defRPr/>
                      </a:pPr>
                      <a:r>
                        <a:rPr lang="en-US" sz="2499">
                          <a:solidFill>
                            <a:srgbClr val="000000"/>
                          </a:solidFill>
                          <a:latin typeface="Arial Bold"/>
                        </a:rPr>
                        <a:t>Gmeet -  CTS Mentors</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c>
                  <a:txBody>
                    <a:bodyPr anchor="t" rtlCol="false"/>
                    <a:lstStyle/>
                    <a:p>
                      <a:pPr algn="l">
                        <a:lnSpc>
                          <a:spcPts val="3079"/>
                        </a:lnSpc>
                        <a:defRPr/>
                      </a:pPr>
                      <a:r>
                        <a:rPr lang="en-US" sz="2199">
                          <a:solidFill>
                            <a:srgbClr val="000000"/>
                          </a:solidFill>
                          <a:latin typeface="Arimo Bold"/>
                        </a:rPr>
                        <a:t>User Interface</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r>
            </a:tbl>
          </a:graphicData>
        </a:graphic>
      </p:graphicFrame>
      <p:graphicFrame>
        <p:nvGraphicFramePr>
          <p:cNvPr name="Table 6" id="6"/>
          <p:cNvGraphicFramePr>
            <a:graphicFrameLocks noGrp="true"/>
          </p:cNvGraphicFramePr>
          <p:nvPr/>
        </p:nvGraphicFramePr>
        <p:xfrm>
          <a:off x="2267908" y="7931808"/>
          <a:ext cx="3752225" cy="928892"/>
        </p:xfrm>
        <a:graphic>
          <a:graphicData uri="http://schemas.openxmlformats.org/drawingml/2006/table">
            <a:tbl>
              <a:tblPr/>
              <a:tblGrid>
                <a:gridCol w="3752225"/>
              </a:tblGrid>
              <a:tr h="928892">
                <a:tc>
                  <a:txBody>
                    <a:bodyPr anchor="t" rtlCol="false"/>
                    <a:lstStyle/>
                    <a:p>
                      <a:pPr algn="l">
                        <a:lnSpc>
                          <a:spcPts val="3359"/>
                        </a:lnSpc>
                        <a:defRPr/>
                      </a:pPr>
                      <a:r>
                        <a:rPr lang="en-US" sz="2399">
                          <a:solidFill>
                            <a:srgbClr val="000000"/>
                          </a:solidFill>
                          <a:latin typeface="Arimo Bold"/>
                        </a:rPr>
                        <a:t>27-07-2023</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r>
            </a:tbl>
          </a:graphicData>
        </a:graphic>
      </p:graphicFrame>
      <p:graphicFrame>
        <p:nvGraphicFramePr>
          <p:cNvPr name="Table 7" id="7"/>
          <p:cNvGraphicFramePr>
            <a:graphicFrameLocks noGrp="true"/>
          </p:cNvGraphicFramePr>
          <p:nvPr/>
        </p:nvGraphicFramePr>
        <p:xfrm>
          <a:off x="2249425" y="8656727"/>
          <a:ext cx="3749050" cy="737620"/>
        </p:xfrm>
        <a:graphic>
          <a:graphicData uri="http://schemas.openxmlformats.org/drawingml/2006/table">
            <a:tbl>
              <a:tblPr/>
              <a:tblGrid>
                <a:gridCol w="3749050"/>
              </a:tblGrid>
              <a:tr h="737620">
                <a:tc>
                  <a:txBody>
                    <a:bodyPr anchor="t" rtlCol="false"/>
                    <a:lstStyle/>
                    <a:p>
                      <a:pPr algn="l">
                        <a:lnSpc>
                          <a:spcPts val="3359"/>
                        </a:lnSpc>
                        <a:defRPr/>
                      </a:pPr>
                      <a:r>
                        <a:rPr lang="en-US" sz="2399">
                          <a:solidFill>
                            <a:srgbClr val="000000"/>
                          </a:solidFill>
                          <a:latin typeface="Arimo Bold"/>
                        </a:rPr>
                        <a:t>03-08-2023</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r>
            </a:tbl>
          </a:graphicData>
        </a:graphic>
      </p:graphicFrame>
      <p:graphicFrame>
        <p:nvGraphicFramePr>
          <p:cNvPr name="Table 8" id="8"/>
          <p:cNvGraphicFramePr>
            <a:graphicFrameLocks noGrp="true"/>
          </p:cNvGraphicFramePr>
          <p:nvPr/>
        </p:nvGraphicFramePr>
        <p:xfrm>
          <a:off x="6020134" y="7931808"/>
          <a:ext cx="3749050" cy="973342"/>
        </p:xfrm>
        <a:graphic>
          <a:graphicData uri="http://schemas.openxmlformats.org/drawingml/2006/table">
            <a:tbl>
              <a:tblPr/>
              <a:tblGrid>
                <a:gridCol w="3749050"/>
              </a:tblGrid>
              <a:tr h="973342">
                <a:tc>
                  <a:txBody>
                    <a:bodyPr anchor="t" rtlCol="false"/>
                    <a:lstStyle/>
                    <a:p>
                      <a:pPr algn="l">
                        <a:lnSpc>
                          <a:spcPts val="3359"/>
                        </a:lnSpc>
                        <a:defRPr/>
                      </a:pPr>
                      <a:r>
                        <a:rPr lang="en-US" sz="2399">
                          <a:solidFill>
                            <a:srgbClr val="000000"/>
                          </a:solidFill>
                          <a:latin typeface="Arimo Bold"/>
                        </a:rPr>
                        <a:t>11:00 am - 11 : 45 pm </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r>
            </a:tbl>
          </a:graphicData>
        </a:graphic>
      </p:graphicFrame>
      <p:graphicFrame>
        <p:nvGraphicFramePr>
          <p:cNvPr name="Table 9" id="9"/>
          <p:cNvGraphicFramePr>
            <a:graphicFrameLocks noGrp="true"/>
          </p:cNvGraphicFramePr>
          <p:nvPr/>
        </p:nvGraphicFramePr>
        <p:xfrm>
          <a:off x="6020134" y="8632915"/>
          <a:ext cx="3749050" cy="761432"/>
        </p:xfrm>
        <a:graphic>
          <a:graphicData uri="http://schemas.openxmlformats.org/drawingml/2006/table">
            <a:tbl>
              <a:tblPr/>
              <a:tblGrid>
                <a:gridCol w="3749050"/>
              </a:tblGrid>
              <a:tr h="761432">
                <a:tc>
                  <a:txBody>
                    <a:bodyPr anchor="t" rtlCol="false"/>
                    <a:lstStyle/>
                    <a:p>
                      <a:pPr algn="l">
                        <a:lnSpc>
                          <a:spcPts val="3359"/>
                        </a:lnSpc>
                        <a:defRPr/>
                      </a:pPr>
                      <a:r>
                        <a:rPr lang="en-US" sz="2399">
                          <a:solidFill>
                            <a:srgbClr val="000000"/>
                          </a:solidFill>
                          <a:latin typeface="Arimo Bold"/>
                        </a:rPr>
                        <a:t>11:00 am - 11 : 45 pm </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r>
            </a:tbl>
          </a:graphicData>
        </a:graphic>
      </p:graphicFrame>
      <p:graphicFrame>
        <p:nvGraphicFramePr>
          <p:cNvPr name="Table 10" id="10"/>
          <p:cNvGraphicFramePr>
            <a:graphicFrameLocks noGrp="true"/>
          </p:cNvGraphicFramePr>
          <p:nvPr/>
        </p:nvGraphicFramePr>
        <p:xfrm>
          <a:off x="9788234" y="8669427"/>
          <a:ext cx="3752225" cy="724920"/>
        </p:xfrm>
        <a:graphic>
          <a:graphicData uri="http://schemas.openxmlformats.org/drawingml/2006/table">
            <a:tbl>
              <a:tblPr/>
              <a:tblGrid>
                <a:gridCol w="3752225"/>
              </a:tblGrid>
              <a:tr h="724920">
                <a:tc>
                  <a:txBody>
                    <a:bodyPr anchor="t" rtlCol="false"/>
                    <a:lstStyle/>
                    <a:p>
                      <a:pPr algn="l">
                        <a:lnSpc>
                          <a:spcPts val="3499"/>
                        </a:lnSpc>
                        <a:defRPr/>
                      </a:pPr>
                      <a:r>
                        <a:rPr lang="en-US" sz="2499">
                          <a:solidFill>
                            <a:srgbClr val="000000"/>
                          </a:solidFill>
                          <a:latin typeface="Arial Bold"/>
                        </a:rPr>
                        <a:t>Gmeet - CTS Mentors</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r>
            </a:tbl>
          </a:graphicData>
        </a:graphic>
      </p:graphicFrame>
      <p:graphicFrame>
        <p:nvGraphicFramePr>
          <p:cNvPr name="Table 11" id="11"/>
          <p:cNvGraphicFramePr>
            <a:graphicFrameLocks noGrp="true"/>
          </p:cNvGraphicFramePr>
          <p:nvPr/>
        </p:nvGraphicFramePr>
        <p:xfrm>
          <a:off x="13483876" y="8659902"/>
          <a:ext cx="3752225" cy="724920"/>
        </p:xfrm>
        <a:graphic>
          <a:graphicData uri="http://schemas.openxmlformats.org/drawingml/2006/table">
            <a:tbl>
              <a:tblPr/>
              <a:tblGrid>
                <a:gridCol w="3752225"/>
              </a:tblGrid>
              <a:tr h="724920">
                <a:tc>
                  <a:txBody>
                    <a:bodyPr anchor="t" rtlCol="false"/>
                    <a:lstStyle/>
                    <a:p>
                      <a:pPr algn="l">
                        <a:lnSpc>
                          <a:spcPts val="3079"/>
                        </a:lnSpc>
                        <a:defRPr/>
                      </a:pPr>
                      <a:r>
                        <a:rPr lang="en-US" sz="2199">
                          <a:solidFill>
                            <a:srgbClr val="000000"/>
                          </a:solidFill>
                          <a:latin typeface="Arimo Bold"/>
                        </a:rPr>
                        <a:t>Overall Evaluation</a:t>
                      </a:r>
                      <a:endParaRPr lang="en-US" sz="1100"/>
                    </a:p>
                  </a:txBody>
                  <a:tcPr marL="91440" marR="91440" marT="91440" marB="91440" anchor="ctr">
                    <a:lnL cmpd="sng" algn="ctr" cap="flat" w="12700">
                      <a:solidFill>
                        <a:srgbClr val="BFBFBF"/>
                      </a:solidFill>
                      <a:prstDash val="solid"/>
                      <a:round/>
                      <a:headEnd type="none" w="med" len="med"/>
                      <a:tailEnd type="none" w="med" len="med"/>
                    </a:lnL>
                    <a:lnR cmpd="sng" algn="ctr" cap="flat" w="12700">
                      <a:solidFill>
                        <a:srgbClr val="BFBFBF"/>
                      </a:solidFill>
                      <a:prstDash val="solid"/>
                      <a:round/>
                      <a:headEnd type="none" w="med" len="med"/>
                      <a:tailEnd type="none" w="med" len="med"/>
                    </a:lnR>
                    <a:lnT cmpd="sng" algn="ctr" cap="flat" w="12700">
                      <a:solidFill>
                        <a:srgbClr val="BFBFBF"/>
                      </a:solidFill>
                      <a:prstDash val="solid"/>
                      <a:round/>
                      <a:headEnd type="none" w="med" len="med"/>
                      <a:tailEnd type="none" w="med" len="med"/>
                    </a:lnT>
                    <a:lnB cmpd="sng" algn="ctr" cap="flat" w="12700">
                      <a:solidFill>
                        <a:srgbClr val="BFBFBF"/>
                      </a:solidFill>
                      <a:prstDash val="solid"/>
                      <a:round/>
                      <a:headEnd type="none" w="med" len="med"/>
                      <a:tailEnd type="none" w="med" len="med"/>
                    </a:lnB>
                    <a:solidFill>
                      <a:srgbClr val="E8E8EE"/>
                    </a:solidFill>
                  </a:tcPr>
                </a:tc>
              </a:tr>
            </a:tbl>
          </a:graphicData>
        </a:graphic>
      </p:graphicFrame>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53298" y="-25400"/>
            <a:ext cx="10961699" cy="10312399"/>
          </a:xfrm>
          <a:custGeom>
            <a:avLst/>
            <a:gdLst/>
            <a:ahLst/>
            <a:cxnLst/>
            <a:rect r="r" b="b" t="t" l="l"/>
            <a:pathLst>
              <a:path h="10312399" w="10961699">
                <a:moveTo>
                  <a:pt x="0" y="0"/>
                </a:moveTo>
                <a:lnTo>
                  <a:pt x="10961699" y="0"/>
                </a:lnTo>
                <a:lnTo>
                  <a:pt x="10961699" y="10312400"/>
                </a:lnTo>
                <a:lnTo>
                  <a:pt x="0" y="10312400"/>
                </a:lnTo>
                <a:lnTo>
                  <a:pt x="0" y="0"/>
                </a:lnTo>
                <a:close/>
              </a:path>
            </a:pathLst>
          </a:custGeom>
          <a:blipFill>
            <a:blip r:embed="rId3"/>
            <a:stretch>
              <a:fillRect l="0" t="0" r="-53" b="0"/>
            </a:stretch>
          </a:blipFill>
        </p:spPr>
      </p:sp>
      <p:sp>
        <p:nvSpPr>
          <p:cNvPr name="Freeform 3" id="3"/>
          <p:cNvSpPr/>
          <p:nvPr/>
        </p:nvSpPr>
        <p:spPr>
          <a:xfrm flipH="false" flipV="false" rot="0">
            <a:off x="415372" y="4039354"/>
            <a:ext cx="7315200" cy="4078778"/>
          </a:xfrm>
          <a:custGeom>
            <a:avLst/>
            <a:gdLst/>
            <a:ahLst/>
            <a:cxnLst/>
            <a:rect r="r" b="b" t="t" l="l"/>
            <a:pathLst>
              <a:path h="4078778" w="7315200">
                <a:moveTo>
                  <a:pt x="0" y="0"/>
                </a:moveTo>
                <a:lnTo>
                  <a:pt x="7315200" y="0"/>
                </a:lnTo>
                <a:lnTo>
                  <a:pt x="7315200" y="4078779"/>
                </a:lnTo>
                <a:lnTo>
                  <a:pt x="0" y="40787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407037" y="2577228"/>
            <a:ext cx="11591573" cy="3755260"/>
          </a:xfrm>
          <a:prstGeom prst="rect">
            <a:avLst/>
          </a:prstGeom>
        </p:spPr>
        <p:txBody>
          <a:bodyPr anchor="t" rtlCol="false" tIns="0" lIns="0" bIns="0" rIns="0">
            <a:spAutoFit/>
          </a:bodyPr>
          <a:lstStyle/>
          <a:p>
            <a:pPr algn="l">
              <a:lnSpc>
                <a:spcPts val="13787"/>
              </a:lnSpc>
            </a:pPr>
            <a:r>
              <a:rPr lang="en-US" sz="11489">
                <a:solidFill>
                  <a:srgbClr val="000048"/>
                </a:solidFill>
                <a:latin typeface="Arial Bold"/>
              </a:rPr>
              <a:t>Thank you</a:t>
            </a:r>
          </a:p>
        </p:txBody>
      </p:sp>
      <p:sp>
        <p:nvSpPr>
          <p:cNvPr name="TextBox 5" id="5"/>
          <p:cNvSpPr txBox="true"/>
          <p:nvPr/>
        </p:nvSpPr>
        <p:spPr>
          <a:xfrm rot="0">
            <a:off x="636051" y="9404775"/>
            <a:ext cx="5018696" cy="571500"/>
          </a:xfrm>
          <a:prstGeom prst="rect">
            <a:avLst/>
          </a:prstGeom>
        </p:spPr>
        <p:txBody>
          <a:bodyPr anchor="t" rtlCol="false" tIns="0" lIns="0" bIns="0" rIns="0">
            <a:spAutoFit/>
          </a:bodyPr>
          <a:lstStyle/>
          <a:p>
            <a:pPr algn="l">
              <a:lnSpc>
                <a:spcPts val="4019"/>
              </a:lnSpc>
            </a:pPr>
            <a:r>
              <a:rPr lang="en-US" sz="3349">
                <a:solidFill>
                  <a:srgbClr val="000048"/>
                </a:solidFill>
                <a:latin typeface="Arial"/>
              </a:rPr>
              <a:t>© 2023 Cognizant</a:t>
            </a:r>
          </a:p>
        </p:txBody>
      </p:sp>
      <p:sp>
        <p:nvSpPr>
          <p:cNvPr name="Freeform 6" id="6"/>
          <p:cNvSpPr/>
          <p:nvPr/>
        </p:nvSpPr>
        <p:spPr>
          <a:xfrm flipH="false" flipV="false" rot="0">
            <a:off x="0" y="-25399"/>
            <a:ext cx="4535817" cy="1454022"/>
          </a:xfrm>
          <a:custGeom>
            <a:avLst/>
            <a:gdLst/>
            <a:ahLst/>
            <a:cxnLst/>
            <a:rect r="r" b="b" t="t" l="l"/>
            <a:pathLst>
              <a:path h="1454022" w="4535817">
                <a:moveTo>
                  <a:pt x="0" y="0"/>
                </a:moveTo>
                <a:lnTo>
                  <a:pt x="4535817" y="0"/>
                </a:lnTo>
                <a:lnTo>
                  <a:pt x="4535817" y="1454022"/>
                </a:lnTo>
                <a:lnTo>
                  <a:pt x="0" y="1454022"/>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2867" y="624788"/>
            <a:ext cx="5504029" cy="1764396"/>
          </a:xfrm>
          <a:custGeom>
            <a:avLst/>
            <a:gdLst/>
            <a:ahLst/>
            <a:cxnLst/>
            <a:rect r="r" b="b" t="t" l="l"/>
            <a:pathLst>
              <a:path h="1764396" w="5504029">
                <a:moveTo>
                  <a:pt x="0" y="0"/>
                </a:moveTo>
                <a:lnTo>
                  <a:pt x="5504028" y="0"/>
                </a:lnTo>
                <a:lnTo>
                  <a:pt x="5504028" y="1764397"/>
                </a:lnTo>
                <a:lnTo>
                  <a:pt x="0" y="1764397"/>
                </a:lnTo>
                <a:lnTo>
                  <a:pt x="0" y="0"/>
                </a:lnTo>
                <a:close/>
              </a:path>
            </a:pathLst>
          </a:custGeom>
          <a:blipFill>
            <a:blip r:embed="rId2"/>
            <a:stretch>
              <a:fillRect l="0" t="0" r="0" b="0"/>
            </a:stretch>
          </a:blipFill>
        </p:spPr>
      </p:sp>
      <p:sp>
        <p:nvSpPr>
          <p:cNvPr name="Freeform 3" id="3"/>
          <p:cNvSpPr/>
          <p:nvPr/>
        </p:nvSpPr>
        <p:spPr>
          <a:xfrm flipH="false" flipV="false" rot="0">
            <a:off x="612867" y="3132372"/>
            <a:ext cx="4081626" cy="2011128"/>
          </a:xfrm>
          <a:custGeom>
            <a:avLst/>
            <a:gdLst/>
            <a:ahLst/>
            <a:cxnLst/>
            <a:rect r="r" b="b" t="t" l="l"/>
            <a:pathLst>
              <a:path h="2011128" w="4081626">
                <a:moveTo>
                  <a:pt x="0" y="0"/>
                </a:moveTo>
                <a:lnTo>
                  <a:pt x="4081626" y="0"/>
                </a:lnTo>
                <a:lnTo>
                  <a:pt x="4081626" y="2011128"/>
                </a:lnTo>
                <a:lnTo>
                  <a:pt x="0" y="20111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97538" y="7887987"/>
            <a:ext cx="4081626" cy="2011128"/>
          </a:xfrm>
          <a:custGeom>
            <a:avLst/>
            <a:gdLst/>
            <a:ahLst/>
            <a:cxnLst/>
            <a:rect r="r" b="b" t="t" l="l"/>
            <a:pathLst>
              <a:path h="2011128" w="4081626">
                <a:moveTo>
                  <a:pt x="0" y="0"/>
                </a:moveTo>
                <a:lnTo>
                  <a:pt x="4081626" y="0"/>
                </a:lnTo>
                <a:lnTo>
                  <a:pt x="4081626" y="2011128"/>
                </a:lnTo>
                <a:lnTo>
                  <a:pt x="0" y="20111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4206374" y="5832738"/>
            <a:ext cx="4081626" cy="2011128"/>
          </a:xfrm>
          <a:custGeom>
            <a:avLst/>
            <a:gdLst/>
            <a:ahLst/>
            <a:cxnLst/>
            <a:rect r="r" b="b" t="t" l="l"/>
            <a:pathLst>
              <a:path h="2011128" w="4081626">
                <a:moveTo>
                  <a:pt x="4081626" y="0"/>
                </a:moveTo>
                <a:lnTo>
                  <a:pt x="0" y="0"/>
                </a:lnTo>
                <a:lnTo>
                  <a:pt x="0" y="2011128"/>
                </a:lnTo>
                <a:lnTo>
                  <a:pt x="4081626" y="2011128"/>
                </a:lnTo>
                <a:lnTo>
                  <a:pt x="4081626"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5400000">
            <a:off x="414616" y="2864706"/>
            <a:ext cx="1006779" cy="880931"/>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path>
              </a:pathLst>
            </a:custGeom>
            <a:solidFill>
              <a:srgbClr val="000000"/>
            </a:solidFill>
          </p:spPr>
        </p:sp>
        <p:sp>
          <p:nvSpPr>
            <p:cNvPr name="TextBox 8" id="8"/>
            <p:cNvSpPr txBox="true"/>
            <p:nvPr/>
          </p:nvSpPr>
          <p:spPr>
            <a:xfrm>
              <a:off x="127000" y="292100"/>
              <a:ext cx="558800" cy="368300"/>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5495781">
            <a:off x="800981" y="2574814"/>
            <a:ext cx="1114982" cy="1460715"/>
            <a:chOff x="0" y="0"/>
            <a:chExt cx="620420" cy="812800"/>
          </a:xfrm>
        </p:grpSpPr>
        <p:sp>
          <p:nvSpPr>
            <p:cNvPr name="Freeform 10" id="10"/>
            <p:cNvSpPr/>
            <p:nvPr/>
          </p:nvSpPr>
          <p:spPr>
            <a:xfrm flipH="false" flipV="false" rot="0">
              <a:off x="0" y="0"/>
              <a:ext cx="620420" cy="812800"/>
            </a:xfrm>
            <a:custGeom>
              <a:avLst/>
              <a:gdLst/>
              <a:ahLst/>
              <a:cxnLst/>
              <a:rect r="r" b="b" t="t" l="l"/>
              <a:pathLst>
                <a:path h="812800" w="620420">
                  <a:moveTo>
                    <a:pt x="310210" y="0"/>
                  </a:moveTo>
                  <a:lnTo>
                    <a:pt x="620420" y="310462"/>
                  </a:lnTo>
                  <a:lnTo>
                    <a:pt x="501931" y="812800"/>
                  </a:lnTo>
                  <a:lnTo>
                    <a:pt x="118490" y="812800"/>
                  </a:lnTo>
                  <a:lnTo>
                    <a:pt x="0" y="310462"/>
                  </a:lnTo>
                  <a:lnTo>
                    <a:pt x="310210" y="0"/>
                  </a:lnTo>
                </a:path>
              </a:pathLst>
            </a:custGeom>
            <a:solidFill>
              <a:srgbClr val="18AFD6"/>
            </a:solidFill>
          </p:spPr>
        </p:sp>
        <p:sp>
          <p:nvSpPr>
            <p:cNvPr name="TextBox 11" id="11"/>
            <p:cNvSpPr txBox="true"/>
            <p:nvPr/>
          </p:nvSpPr>
          <p:spPr>
            <a:xfrm>
              <a:off x="127000" y="165100"/>
              <a:ext cx="558800" cy="596900"/>
            </a:xfrm>
            <a:prstGeom prst="rect">
              <a:avLst/>
            </a:prstGeom>
          </p:spPr>
          <p:txBody>
            <a:bodyPr anchor="ctr" rtlCol="false" tIns="50800" lIns="50800" bIns="50800" rIns="50800"/>
            <a:lstStyle/>
            <a:p>
              <a:pPr algn="ctr">
                <a:lnSpc>
                  <a:spcPts val="2100"/>
                </a:lnSpc>
              </a:pPr>
            </a:p>
          </p:txBody>
        </p:sp>
      </p:grpSp>
      <p:sp>
        <p:nvSpPr>
          <p:cNvPr name="TextBox 12" id="12"/>
          <p:cNvSpPr txBox="true"/>
          <p:nvPr/>
        </p:nvSpPr>
        <p:spPr>
          <a:xfrm rot="0">
            <a:off x="5464016" y="1411737"/>
            <a:ext cx="7633280" cy="730988"/>
          </a:xfrm>
          <a:prstGeom prst="rect">
            <a:avLst/>
          </a:prstGeom>
        </p:spPr>
        <p:txBody>
          <a:bodyPr anchor="t" rtlCol="false" tIns="0" lIns="0" bIns="0" rIns="0">
            <a:spAutoFit/>
          </a:bodyPr>
          <a:lstStyle/>
          <a:p>
            <a:pPr algn="ctr">
              <a:lnSpc>
                <a:spcPts val="5909"/>
              </a:lnSpc>
              <a:spcBef>
                <a:spcPct val="0"/>
              </a:spcBef>
            </a:pPr>
            <a:r>
              <a:rPr lang="en-US" sz="4220">
                <a:solidFill>
                  <a:srgbClr val="000000"/>
                </a:solidFill>
                <a:latin typeface="Aileron Bold"/>
              </a:rPr>
              <a:t>3 STAGES OF SEPSIS ?</a:t>
            </a:r>
          </a:p>
        </p:txBody>
      </p:sp>
      <p:sp>
        <p:nvSpPr>
          <p:cNvPr name="TextBox 13" id="13"/>
          <p:cNvSpPr txBox="true"/>
          <p:nvPr/>
        </p:nvSpPr>
        <p:spPr>
          <a:xfrm rot="0">
            <a:off x="0" y="5076825"/>
            <a:ext cx="18014688" cy="2068212"/>
          </a:xfrm>
          <a:prstGeom prst="rect">
            <a:avLst/>
          </a:prstGeom>
        </p:spPr>
        <p:txBody>
          <a:bodyPr anchor="t" rtlCol="false" tIns="0" lIns="0" bIns="0" rIns="0">
            <a:spAutoFit/>
          </a:bodyPr>
          <a:lstStyle/>
          <a:p>
            <a:pPr algn="ctr">
              <a:lnSpc>
                <a:spcPts val="4903"/>
              </a:lnSpc>
            </a:pPr>
          </a:p>
          <a:p>
            <a:pPr algn="ctr">
              <a:lnSpc>
                <a:spcPts val="4903"/>
              </a:lnSpc>
            </a:pPr>
            <a:r>
              <a:rPr lang="en-US" sz="3502">
                <a:solidFill>
                  <a:srgbClr val="FFFFFF"/>
                </a:solidFill>
                <a:latin typeface="Canva Sans Bold"/>
              </a:rPr>
              <a:t>II. Severe Sepsis </a:t>
            </a:r>
          </a:p>
          <a:p>
            <a:pPr algn="ctr">
              <a:lnSpc>
                <a:spcPts val="3354"/>
              </a:lnSpc>
            </a:pPr>
            <a:r>
              <a:rPr lang="en-US" sz="2396">
                <a:solidFill>
                  <a:srgbClr val="000000"/>
                </a:solidFill>
                <a:latin typeface="Canva Sans Bold"/>
              </a:rPr>
              <a:t>Severe sepsis occurs when there is sepsis along with evidence of organ dysfunction, hyperfusion (inadequate blood flow to organs and tissues), or an alteration in mental status. Organ dysfunction can manifest as abnormal laboratory values.</a:t>
            </a:r>
            <a:r>
              <a:rPr lang="en-US" sz="2396">
                <a:solidFill>
                  <a:srgbClr val="FFFFFF"/>
                </a:solidFill>
                <a:latin typeface="Canva Sans Bold"/>
              </a:rPr>
              <a:t> </a:t>
            </a:r>
          </a:p>
        </p:txBody>
      </p:sp>
      <p:sp>
        <p:nvSpPr>
          <p:cNvPr name="TextBox 14" id="14"/>
          <p:cNvSpPr txBox="true"/>
          <p:nvPr/>
        </p:nvSpPr>
        <p:spPr>
          <a:xfrm rot="0">
            <a:off x="136656" y="8005040"/>
            <a:ext cx="18151344" cy="1458209"/>
          </a:xfrm>
          <a:prstGeom prst="rect">
            <a:avLst/>
          </a:prstGeom>
        </p:spPr>
        <p:txBody>
          <a:bodyPr anchor="t" rtlCol="false" tIns="0" lIns="0" bIns="0" rIns="0">
            <a:spAutoFit/>
          </a:bodyPr>
          <a:lstStyle/>
          <a:p>
            <a:pPr algn="ctr">
              <a:lnSpc>
                <a:spcPts val="4893"/>
              </a:lnSpc>
            </a:pPr>
            <a:r>
              <a:rPr lang="en-US" sz="3495">
                <a:solidFill>
                  <a:srgbClr val="FFFFFF"/>
                </a:solidFill>
                <a:latin typeface="Canva Sans Bold"/>
              </a:rPr>
              <a:t>III.</a:t>
            </a:r>
            <a:r>
              <a:rPr lang="en-US" sz="3495">
                <a:solidFill>
                  <a:srgbClr val="1C88CF"/>
                </a:solidFill>
                <a:latin typeface="Canva Sans Bold"/>
              </a:rPr>
              <a:t> Septic Shock </a:t>
            </a:r>
          </a:p>
          <a:p>
            <a:pPr algn="ctr">
              <a:lnSpc>
                <a:spcPts val="3408"/>
              </a:lnSpc>
            </a:pPr>
            <a:r>
              <a:rPr lang="en-US" sz="2434">
                <a:solidFill>
                  <a:srgbClr val="000000"/>
                </a:solidFill>
                <a:latin typeface="Montserrat Classic Bold"/>
              </a:rPr>
              <a:t>Septic shock is the most severe stage of sepsis and is defined as sepsis with profound circulatory, cellular, and metabolic abnormalities. . Septic shock carries a higher risk of mortality compared to other stages of sepsis.</a:t>
            </a:r>
          </a:p>
        </p:txBody>
      </p:sp>
      <p:sp>
        <p:nvSpPr>
          <p:cNvPr name="TextBox 15" id="15"/>
          <p:cNvSpPr txBox="true"/>
          <p:nvPr/>
        </p:nvSpPr>
        <p:spPr>
          <a:xfrm rot="0">
            <a:off x="273312" y="3056172"/>
            <a:ext cx="18014688" cy="1794509"/>
          </a:xfrm>
          <a:prstGeom prst="rect">
            <a:avLst/>
          </a:prstGeom>
        </p:spPr>
        <p:txBody>
          <a:bodyPr anchor="t" rtlCol="false" tIns="0" lIns="0" bIns="0" rIns="0">
            <a:spAutoFit/>
          </a:bodyPr>
          <a:lstStyle/>
          <a:p>
            <a:pPr algn="ctr">
              <a:lnSpc>
                <a:spcPts val="5880"/>
              </a:lnSpc>
            </a:pPr>
          </a:p>
          <a:p>
            <a:pPr algn="ctr">
              <a:lnSpc>
                <a:spcPts val="4200"/>
              </a:lnSpc>
            </a:pPr>
            <a:r>
              <a:rPr lang="en-US" sz="3000">
                <a:solidFill>
                  <a:srgbClr val="000000"/>
                </a:solidFill>
                <a:latin typeface="Canva Sans Bold"/>
              </a:rPr>
              <a:t>Sepsis is defined as a life-threatening condition that arises when the body's response to an infection causes organ dysfunction.</a:t>
            </a:r>
          </a:p>
        </p:txBody>
      </p:sp>
      <p:sp>
        <p:nvSpPr>
          <p:cNvPr name="TextBox 16" id="16"/>
          <p:cNvSpPr txBox="true"/>
          <p:nvPr/>
        </p:nvSpPr>
        <p:spPr>
          <a:xfrm rot="0">
            <a:off x="1159563" y="2955603"/>
            <a:ext cx="397818" cy="622936"/>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Aileron Bold"/>
              </a:rPr>
              <a:t>1.</a:t>
            </a:r>
          </a:p>
        </p:txBody>
      </p:sp>
      <p:sp>
        <p:nvSpPr>
          <p:cNvPr name="TextBox 17" id="17"/>
          <p:cNvSpPr txBox="true"/>
          <p:nvPr/>
        </p:nvSpPr>
        <p:spPr>
          <a:xfrm rot="0">
            <a:off x="8262013" y="2946078"/>
            <a:ext cx="1490662" cy="655956"/>
          </a:xfrm>
          <a:prstGeom prst="rect">
            <a:avLst/>
          </a:prstGeom>
        </p:spPr>
        <p:txBody>
          <a:bodyPr anchor="t" rtlCol="false" tIns="0" lIns="0" bIns="0" rIns="0">
            <a:spAutoFit/>
          </a:bodyPr>
          <a:lstStyle/>
          <a:p>
            <a:pPr algn="ctr">
              <a:lnSpc>
                <a:spcPts val="5319"/>
              </a:lnSpc>
              <a:spcBef>
                <a:spcPct val="0"/>
              </a:spcBef>
            </a:pPr>
            <a:r>
              <a:rPr lang="en-US" sz="3799">
                <a:solidFill>
                  <a:srgbClr val="1C88CF"/>
                </a:solidFill>
                <a:latin typeface="Aileron Bold"/>
              </a:rPr>
              <a:t>Sepsis</a:t>
            </a:r>
          </a:p>
        </p:txBody>
      </p:sp>
      <p:grpSp>
        <p:nvGrpSpPr>
          <p:cNvPr name="Group 18" id="18"/>
          <p:cNvGrpSpPr/>
          <p:nvPr/>
        </p:nvGrpSpPr>
        <p:grpSpPr>
          <a:xfrm rot="-5400000">
            <a:off x="17344145" y="5392272"/>
            <a:ext cx="1006779" cy="880931"/>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path>
              </a:pathLst>
            </a:custGeom>
            <a:solidFill>
              <a:srgbClr val="000000"/>
            </a:solidFill>
          </p:spPr>
        </p:sp>
        <p:sp>
          <p:nvSpPr>
            <p:cNvPr name="TextBox 20" id="20"/>
            <p:cNvSpPr txBox="true"/>
            <p:nvPr/>
          </p:nvSpPr>
          <p:spPr>
            <a:xfrm>
              <a:off x="127000" y="292100"/>
              <a:ext cx="558800" cy="368300"/>
            </a:xfrm>
            <a:prstGeom prst="rect">
              <a:avLst/>
            </a:prstGeom>
          </p:spPr>
          <p:txBody>
            <a:bodyPr anchor="ctr" rtlCol="false" tIns="50800" lIns="50800" bIns="50800" rIns="50800"/>
            <a:lstStyle/>
            <a:p>
              <a:pPr algn="ctr">
                <a:lnSpc>
                  <a:spcPts val="2100"/>
                </a:lnSpc>
              </a:pPr>
            </a:p>
          </p:txBody>
        </p:sp>
      </p:grpSp>
      <p:grpSp>
        <p:nvGrpSpPr>
          <p:cNvPr name="Group 21" id="21"/>
          <p:cNvGrpSpPr/>
          <p:nvPr/>
        </p:nvGrpSpPr>
        <p:grpSpPr>
          <a:xfrm rot="-5400000">
            <a:off x="16849578" y="5102381"/>
            <a:ext cx="1114982" cy="1460715"/>
            <a:chOff x="0" y="0"/>
            <a:chExt cx="620420" cy="812800"/>
          </a:xfrm>
        </p:grpSpPr>
        <p:sp>
          <p:nvSpPr>
            <p:cNvPr name="Freeform 22" id="22"/>
            <p:cNvSpPr/>
            <p:nvPr/>
          </p:nvSpPr>
          <p:spPr>
            <a:xfrm flipH="false" flipV="false" rot="0">
              <a:off x="0" y="0"/>
              <a:ext cx="620420" cy="812800"/>
            </a:xfrm>
            <a:custGeom>
              <a:avLst/>
              <a:gdLst/>
              <a:ahLst/>
              <a:cxnLst/>
              <a:rect r="r" b="b" t="t" l="l"/>
              <a:pathLst>
                <a:path h="812800" w="620420">
                  <a:moveTo>
                    <a:pt x="310210" y="0"/>
                  </a:moveTo>
                  <a:lnTo>
                    <a:pt x="620420" y="310462"/>
                  </a:lnTo>
                  <a:lnTo>
                    <a:pt x="501931" y="812800"/>
                  </a:lnTo>
                  <a:lnTo>
                    <a:pt x="118490" y="812800"/>
                  </a:lnTo>
                  <a:lnTo>
                    <a:pt x="0" y="310462"/>
                  </a:lnTo>
                  <a:lnTo>
                    <a:pt x="310210" y="0"/>
                  </a:lnTo>
                </a:path>
              </a:pathLst>
            </a:custGeom>
            <a:solidFill>
              <a:srgbClr val="18AFD6"/>
            </a:solidFill>
          </p:spPr>
        </p:sp>
        <p:sp>
          <p:nvSpPr>
            <p:cNvPr name="TextBox 23" id="23"/>
            <p:cNvSpPr txBox="true"/>
            <p:nvPr/>
          </p:nvSpPr>
          <p:spPr>
            <a:xfrm>
              <a:off x="127000" y="165100"/>
              <a:ext cx="558800" cy="596900"/>
            </a:xfrm>
            <a:prstGeom prst="rect">
              <a:avLst/>
            </a:prstGeom>
          </p:spPr>
          <p:txBody>
            <a:bodyPr anchor="ctr" rtlCol="false" tIns="50800" lIns="50800" bIns="50800" rIns="50800"/>
            <a:lstStyle/>
            <a:p>
              <a:pPr algn="ctr">
                <a:lnSpc>
                  <a:spcPts val="2100"/>
                </a:lnSpc>
              </a:pPr>
            </a:p>
          </p:txBody>
        </p:sp>
      </p:grpSp>
      <p:sp>
        <p:nvSpPr>
          <p:cNvPr name="TextBox 24" id="24"/>
          <p:cNvSpPr txBox="true"/>
          <p:nvPr/>
        </p:nvSpPr>
        <p:spPr>
          <a:xfrm rot="0">
            <a:off x="17259300" y="5483170"/>
            <a:ext cx="397818" cy="622936"/>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Aileron Bold"/>
              </a:rPr>
              <a:t>2.</a:t>
            </a:r>
          </a:p>
        </p:txBody>
      </p:sp>
      <p:sp>
        <p:nvSpPr>
          <p:cNvPr name="TextBox 25" id="25"/>
          <p:cNvSpPr txBox="true"/>
          <p:nvPr/>
        </p:nvSpPr>
        <p:spPr>
          <a:xfrm rot="0">
            <a:off x="8014907" y="5483170"/>
            <a:ext cx="2952899" cy="622936"/>
          </a:xfrm>
          <a:prstGeom prst="rect">
            <a:avLst/>
          </a:prstGeom>
        </p:spPr>
        <p:txBody>
          <a:bodyPr anchor="t" rtlCol="false" tIns="0" lIns="0" bIns="0" rIns="0">
            <a:spAutoFit/>
          </a:bodyPr>
          <a:lstStyle/>
          <a:p>
            <a:pPr algn="ctr">
              <a:lnSpc>
                <a:spcPts val="5039"/>
              </a:lnSpc>
              <a:spcBef>
                <a:spcPct val="0"/>
              </a:spcBef>
            </a:pPr>
            <a:r>
              <a:rPr lang="en-US" sz="3599">
                <a:solidFill>
                  <a:srgbClr val="1C88CF"/>
                </a:solidFill>
                <a:latin typeface="Aileron Bold"/>
              </a:rPr>
              <a:t>Severe sepsis</a:t>
            </a:r>
          </a:p>
        </p:txBody>
      </p:sp>
      <p:grpSp>
        <p:nvGrpSpPr>
          <p:cNvPr name="Group 26" id="26"/>
          <p:cNvGrpSpPr/>
          <p:nvPr/>
        </p:nvGrpSpPr>
        <p:grpSpPr>
          <a:xfrm rot="5400000">
            <a:off x="414616" y="7550861"/>
            <a:ext cx="1006779" cy="880931"/>
            <a:chOff x="0" y="0"/>
            <a:chExt cx="812800" cy="711200"/>
          </a:xfrm>
        </p:grpSpPr>
        <p:sp>
          <p:nvSpPr>
            <p:cNvPr name="Freeform 27" id="2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path>
              </a:pathLst>
            </a:custGeom>
            <a:solidFill>
              <a:srgbClr val="000000"/>
            </a:solidFill>
          </p:spPr>
        </p:sp>
        <p:sp>
          <p:nvSpPr>
            <p:cNvPr name="TextBox 28" id="28"/>
            <p:cNvSpPr txBox="true"/>
            <p:nvPr/>
          </p:nvSpPr>
          <p:spPr>
            <a:xfrm>
              <a:off x="127000" y="292100"/>
              <a:ext cx="558800" cy="368300"/>
            </a:xfrm>
            <a:prstGeom prst="rect">
              <a:avLst/>
            </a:prstGeom>
          </p:spPr>
          <p:txBody>
            <a:bodyPr anchor="ctr" rtlCol="false" tIns="50800" lIns="50800" bIns="50800" rIns="50800"/>
            <a:lstStyle/>
            <a:p>
              <a:pPr algn="ctr">
                <a:lnSpc>
                  <a:spcPts val="2100"/>
                </a:lnSpc>
              </a:pPr>
            </a:p>
          </p:txBody>
        </p:sp>
      </p:grpSp>
      <p:grpSp>
        <p:nvGrpSpPr>
          <p:cNvPr name="Group 29" id="29"/>
          <p:cNvGrpSpPr/>
          <p:nvPr/>
        </p:nvGrpSpPr>
        <p:grpSpPr>
          <a:xfrm rot="5495781">
            <a:off x="800981" y="7260969"/>
            <a:ext cx="1114982" cy="1460715"/>
            <a:chOff x="0" y="0"/>
            <a:chExt cx="620420" cy="812800"/>
          </a:xfrm>
        </p:grpSpPr>
        <p:sp>
          <p:nvSpPr>
            <p:cNvPr name="Freeform 30" id="30"/>
            <p:cNvSpPr/>
            <p:nvPr/>
          </p:nvSpPr>
          <p:spPr>
            <a:xfrm flipH="false" flipV="false" rot="0">
              <a:off x="0" y="0"/>
              <a:ext cx="620420" cy="812800"/>
            </a:xfrm>
            <a:custGeom>
              <a:avLst/>
              <a:gdLst/>
              <a:ahLst/>
              <a:cxnLst/>
              <a:rect r="r" b="b" t="t" l="l"/>
              <a:pathLst>
                <a:path h="812800" w="620420">
                  <a:moveTo>
                    <a:pt x="310210" y="0"/>
                  </a:moveTo>
                  <a:lnTo>
                    <a:pt x="620420" y="310462"/>
                  </a:lnTo>
                  <a:lnTo>
                    <a:pt x="501931" y="812800"/>
                  </a:lnTo>
                  <a:lnTo>
                    <a:pt x="118490" y="812800"/>
                  </a:lnTo>
                  <a:lnTo>
                    <a:pt x="0" y="310462"/>
                  </a:lnTo>
                  <a:lnTo>
                    <a:pt x="310210" y="0"/>
                  </a:lnTo>
                </a:path>
              </a:pathLst>
            </a:custGeom>
            <a:solidFill>
              <a:srgbClr val="18AFD6"/>
            </a:solidFill>
          </p:spPr>
        </p:sp>
        <p:sp>
          <p:nvSpPr>
            <p:cNvPr name="TextBox 31" id="31"/>
            <p:cNvSpPr txBox="true"/>
            <p:nvPr/>
          </p:nvSpPr>
          <p:spPr>
            <a:xfrm>
              <a:off x="127000" y="165100"/>
              <a:ext cx="558800" cy="596900"/>
            </a:xfrm>
            <a:prstGeom prst="rect">
              <a:avLst/>
            </a:prstGeom>
          </p:spPr>
          <p:txBody>
            <a:bodyPr anchor="ctr" rtlCol="false" tIns="50800" lIns="50800" bIns="50800" rIns="50800"/>
            <a:lstStyle/>
            <a:p>
              <a:pPr algn="ctr">
                <a:lnSpc>
                  <a:spcPts val="2100"/>
                </a:lnSpc>
              </a:pPr>
            </a:p>
          </p:txBody>
        </p:sp>
      </p:grpSp>
      <p:sp>
        <p:nvSpPr>
          <p:cNvPr name="TextBox 32" id="32"/>
          <p:cNvSpPr txBox="true"/>
          <p:nvPr/>
        </p:nvSpPr>
        <p:spPr>
          <a:xfrm rot="0">
            <a:off x="1159563" y="7641758"/>
            <a:ext cx="397818" cy="622936"/>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Aileron Bold"/>
              </a:rPr>
              <a:t>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3510162" cy="1125233"/>
          </a:xfrm>
          <a:custGeom>
            <a:avLst/>
            <a:gdLst/>
            <a:ahLst/>
            <a:cxnLst/>
            <a:rect r="r" b="b" t="t" l="l"/>
            <a:pathLst>
              <a:path h="1125233" w="3510162">
                <a:moveTo>
                  <a:pt x="0" y="0"/>
                </a:moveTo>
                <a:lnTo>
                  <a:pt x="3510162" y="0"/>
                </a:lnTo>
                <a:lnTo>
                  <a:pt x="3510162" y="1125233"/>
                </a:lnTo>
                <a:lnTo>
                  <a:pt x="0" y="1125233"/>
                </a:lnTo>
                <a:lnTo>
                  <a:pt x="0" y="0"/>
                </a:lnTo>
                <a:close/>
              </a:path>
            </a:pathLst>
          </a:custGeom>
          <a:blipFill>
            <a:blip r:embed="rId2"/>
            <a:stretch>
              <a:fillRect l="0" t="0" r="0" b="0"/>
            </a:stretch>
          </a:blipFill>
        </p:spPr>
      </p:sp>
      <p:grpSp>
        <p:nvGrpSpPr>
          <p:cNvPr name="Group 3" id="3"/>
          <p:cNvGrpSpPr/>
          <p:nvPr/>
        </p:nvGrpSpPr>
        <p:grpSpPr>
          <a:xfrm rot="0">
            <a:off x="1392744" y="2663250"/>
            <a:ext cx="15216580" cy="7316804"/>
            <a:chOff x="0" y="0"/>
            <a:chExt cx="4007659" cy="1927060"/>
          </a:xfrm>
        </p:grpSpPr>
        <p:sp>
          <p:nvSpPr>
            <p:cNvPr name="Freeform 4" id="4"/>
            <p:cNvSpPr/>
            <p:nvPr/>
          </p:nvSpPr>
          <p:spPr>
            <a:xfrm flipH="false" flipV="false" rot="0">
              <a:off x="0" y="0"/>
              <a:ext cx="4007659" cy="1927060"/>
            </a:xfrm>
            <a:custGeom>
              <a:avLst/>
              <a:gdLst/>
              <a:ahLst/>
              <a:cxnLst/>
              <a:rect r="r" b="b" t="t" l="l"/>
              <a:pathLst>
                <a:path h="1927060" w="4007659">
                  <a:moveTo>
                    <a:pt x="25948" y="0"/>
                  </a:moveTo>
                  <a:lnTo>
                    <a:pt x="3981711" y="0"/>
                  </a:lnTo>
                  <a:cubicBezTo>
                    <a:pt x="3988593" y="0"/>
                    <a:pt x="3995193" y="2734"/>
                    <a:pt x="4000059" y="7600"/>
                  </a:cubicBezTo>
                  <a:cubicBezTo>
                    <a:pt x="4004925" y="12466"/>
                    <a:pt x="4007659" y="19066"/>
                    <a:pt x="4007659" y="25948"/>
                  </a:cubicBezTo>
                  <a:lnTo>
                    <a:pt x="4007659" y="1901112"/>
                  </a:lnTo>
                  <a:cubicBezTo>
                    <a:pt x="4007659" y="1907993"/>
                    <a:pt x="4004925" y="1914593"/>
                    <a:pt x="4000059" y="1919460"/>
                  </a:cubicBezTo>
                  <a:cubicBezTo>
                    <a:pt x="3995193" y="1924326"/>
                    <a:pt x="3988593" y="1927060"/>
                    <a:pt x="3981711" y="1927060"/>
                  </a:cubicBezTo>
                  <a:lnTo>
                    <a:pt x="25948" y="1927060"/>
                  </a:lnTo>
                  <a:cubicBezTo>
                    <a:pt x="19066" y="1927060"/>
                    <a:pt x="12466" y="1924326"/>
                    <a:pt x="7600" y="1919460"/>
                  </a:cubicBezTo>
                  <a:cubicBezTo>
                    <a:pt x="2734" y="1914593"/>
                    <a:pt x="0" y="1907993"/>
                    <a:pt x="0" y="1901112"/>
                  </a:cubicBezTo>
                  <a:lnTo>
                    <a:pt x="0" y="25948"/>
                  </a:lnTo>
                  <a:cubicBezTo>
                    <a:pt x="0" y="19066"/>
                    <a:pt x="2734" y="12466"/>
                    <a:pt x="7600" y="7600"/>
                  </a:cubicBezTo>
                  <a:cubicBezTo>
                    <a:pt x="12466" y="2734"/>
                    <a:pt x="19066" y="0"/>
                    <a:pt x="25948" y="0"/>
                  </a:cubicBezTo>
                  <a:close/>
                </a:path>
              </a:pathLst>
            </a:custGeom>
            <a:solidFill>
              <a:srgbClr val="2965F1"/>
            </a:solidFill>
            <a:ln>
              <a:noFill/>
            </a:ln>
          </p:spPr>
        </p:sp>
        <p:sp>
          <p:nvSpPr>
            <p:cNvPr name="TextBox 5" id="5"/>
            <p:cNvSpPr txBox="true"/>
            <p:nvPr/>
          </p:nvSpPr>
          <p:spPr>
            <a:xfrm>
              <a:off x="0" y="-66675"/>
              <a:ext cx="812800" cy="879475"/>
            </a:xfrm>
            <a:prstGeom prst="rect">
              <a:avLst/>
            </a:prstGeom>
          </p:spPr>
          <p:txBody>
            <a:bodyPr anchor="ctr" rtlCol="false" tIns="50800" lIns="50800" bIns="50800" rIns="50800"/>
            <a:lstStyle/>
            <a:p>
              <a:pPr algn="ctr">
                <a:lnSpc>
                  <a:spcPts val="4211"/>
                </a:lnSpc>
              </a:pPr>
            </a:p>
          </p:txBody>
        </p:sp>
      </p:grpSp>
      <p:grpSp>
        <p:nvGrpSpPr>
          <p:cNvPr name="Group 6" id="6"/>
          <p:cNvGrpSpPr/>
          <p:nvPr/>
        </p:nvGrpSpPr>
        <p:grpSpPr>
          <a:xfrm rot="0">
            <a:off x="545076" y="1448118"/>
            <a:ext cx="16714224" cy="1195693"/>
            <a:chOff x="0" y="0"/>
            <a:chExt cx="4402100" cy="314915"/>
          </a:xfrm>
        </p:grpSpPr>
        <p:sp>
          <p:nvSpPr>
            <p:cNvPr name="Freeform 7" id="7"/>
            <p:cNvSpPr/>
            <p:nvPr/>
          </p:nvSpPr>
          <p:spPr>
            <a:xfrm flipH="false" flipV="false" rot="0">
              <a:off x="0" y="0"/>
              <a:ext cx="4402100" cy="314915"/>
            </a:xfrm>
            <a:custGeom>
              <a:avLst/>
              <a:gdLst/>
              <a:ahLst/>
              <a:cxnLst/>
              <a:rect r="r" b="b" t="t" l="l"/>
              <a:pathLst>
                <a:path h="314915" w="4402100">
                  <a:moveTo>
                    <a:pt x="23623" y="0"/>
                  </a:moveTo>
                  <a:lnTo>
                    <a:pt x="4378477" y="0"/>
                  </a:lnTo>
                  <a:cubicBezTo>
                    <a:pt x="4391523" y="0"/>
                    <a:pt x="4402100" y="10576"/>
                    <a:pt x="4402100" y="23623"/>
                  </a:cubicBezTo>
                  <a:lnTo>
                    <a:pt x="4402100" y="291292"/>
                  </a:lnTo>
                  <a:cubicBezTo>
                    <a:pt x="4402100" y="304339"/>
                    <a:pt x="4391523" y="314915"/>
                    <a:pt x="4378477" y="314915"/>
                  </a:cubicBezTo>
                  <a:lnTo>
                    <a:pt x="23623" y="314915"/>
                  </a:lnTo>
                  <a:cubicBezTo>
                    <a:pt x="10576" y="314915"/>
                    <a:pt x="0" y="304339"/>
                    <a:pt x="0" y="291292"/>
                  </a:cubicBezTo>
                  <a:lnTo>
                    <a:pt x="0" y="23623"/>
                  </a:lnTo>
                  <a:cubicBezTo>
                    <a:pt x="0" y="10576"/>
                    <a:pt x="10576" y="0"/>
                    <a:pt x="23623" y="0"/>
                  </a:cubicBezTo>
                  <a:close/>
                </a:path>
              </a:pathLst>
            </a:custGeom>
            <a:solidFill>
              <a:srgbClr val="FFFFFF"/>
            </a:solidFill>
            <a:ln w="38100">
              <a:solidFill>
                <a:srgbClr val="000000"/>
              </a:solidFill>
            </a:ln>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3651"/>
                </a:lnSpc>
              </a:pPr>
            </a:p>
          </p:txBody>
        </p:sp>
      </p:grpSp>
      <p:sp>
        <p:nvSpPr>
          <p:cNvPr name="Freeform 9" id="9"/>
          <p:cNvSpPr/>
          <p:nvPr/>
        </p:nvSpPr>
        <p:spPr>
          <a:xfrm flipH="false" flipV="false" rot="0">
            <a:off x="1028700" y="1605110"/>
            <a:ext cx="881710" cy="881710"/>
          </a:xfrm>
          <a:custGeom>
            <a:avLst/>
            <a:gdLst/>
            <a:ahLst/>
            <a:cxnLst/>
            <a:rect r="r" b="b" t="t" l="l"/>
            <a:pathLst>
              <a:path h="881710" w="881710">
                <a:moveTo>
                  <a:pt x="0" y="0"/>
                </a:moveTo>
                <a:lnTo>
                  <a:pt x="881710" y="0"/>
                </a:lnTo>
                <a:lnTo>
                  <a:pt x="881710" y="881710"/>
                </a:lnTo>
                <a:lnTo>
                  <a:pt x="0" y="8817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4716490" y="1500335"/>
            <a:ext cx="7839670" cy="936627"/>
          </a:xfrm>
          <a:prstGeom prst="rect">
            <a:avLst/>
          </a:prstGeom>
        </p:spPr>
        <p:txBody>
          <a:bodyPr anchor="t" rtlCol="false" tIns="0" lIns="0" bIns="0" rIns="0">
            <a:spAutoFit/>
          </a:bodyPr>
          <a:lstStyle/>
          <a:p>
            <a:pPr algn="ctr">
              <a:lnSpc>
                <a:spcPts val="7699"/>
              </a:lnSpc>
              <a:spcBef>
                <a:spcPct val="0"/>
              </a:spcBef>
            </a:pPr>
            <a:r>
              <a:rPr lang="en-US" sz="5499">
                <a:solidFill>
                  <a:srgbClr val="000000"/>
                </a:solidFill>
                <a:latin typeface="Aileron Bold"/>
              </a:rPr>
              <a:t>BUSSINESS OBJECTIVE</a:t>
            </a:r>
          </a:p>
        </p:txBody>
      </p:sp>
      <p:sp>
        <p:nvSpPr>
          <p:cNvPr name="TextBox 11" id="11"/>
          <p:cNvSpPr txBox="true"/>
          <p:nvPr/>
        </p:nvSpPr>
        <p:spPr>
          <a:xfrm rot="0">
            <a:off x="1641929" y="2759469"/>
            <a:ext cx="14718210" cy="7220586"/>
          </a:xfrm>
          <a:prstGeom prst="rect">
            <a:avLst/>
          </a:prstGeom>
        </p:spPr>
        <p:txBody>
          <a:bodyPr anchor="t" rtlCol="false" tIns="0" lIns="0" bIns="0" rIns="0">
            <a:spAutoFit/>
          </a:bodyPr>
          <a:lstStyle/>
          <a:p>
            <a:pPr>
              <a:lnSpc>
                <a:spcPts val="5739"/>
              </a:lnSpc>
            </a:pPr>
            <a:r>
              <a:rPr lang="en-US" sz="4099">
                <a:solidFill>
                  <a:srgbClr val="000000"/>
                </a:solidFill>
                <a:latin typeface="Aileron Bold"/>
              </a:rPr>
              <a:t>•Goal of the analysis is the early detection of sepsis using vital signs data.</a:t>
            </a:r>
          </a:p>
          <a:p>
            <a:pPr>
              <a:lnSpc>
                <a:spcPts val="5739"/>
              </a:lnSpc>
            </a:pPr>
          </a:p>
          <a:p>
            <a:pPr>
              <a:lnSpc>
                <a:spcPts val="5739"/>
              </a:lnSpc>
            </a:pPr>
            <a:r>
              <a:rPr lang="en-US" sz="4099">
                <a:solidFill>
                  <a:srgbClr val="000000"/>
                </a:solidFill>
                <a:latin typeface="Aileron Bold"/>
              </a:rPr>
              <a:t>•The early prediction of sepsis is potentially life-saving, and we aim to predict sepsis, before the occurrence of sepsis.</a:t>
            </a:r>
          </a:p>
          <a:p>
            <a:pPr>
              <a:lnSpc>
                <a:spcPts val="5739"/>
              </a:lnSpc>
            </a:pPr>
          </a:p>
          <a:p>
            <a:pPr>
              <a:lnSpc>
                <a:spcPts val="5739"/>
              </a:lnSpc>
            </a:pPr>
            <a:r>
              <a:rPr lang="en-US" sz="4099">
                <a:solidFill>
                  <a:srgbClr val="000000"/>
                </a:solidFill>
                <a:latin typeface="Aileron Bold"/>
              </a:rPr>
              <a:t>•We will be predicting the </a:t>
            </a:r>
            <a:r>
              <a:rPr lang="en-US" sz="4099">
                <a:solidFill>
                  <a:srgbClr val="FFFFFF"/>
                </a:solidFill>
                <a:latin typeface="Aileron Bold"/>
              </a:rPr>
              <a:t>% chance of occurrence of sepsis</a:t>
            </a:r>
            <a:r>
              <a:rPr lang="en-US" sz="4099">
                <a:solidFill>
                  <a:srgbClr val="000000"/>
                </a:solidFill>
                <a:latin typeface="Aileron Bold"/>
              </a:rPr>
              <a:t> in a person with the reasons stated using laboratory values, vital signs and patient information, in the website.</a:t>
            </a:r>
          </a:p>
          <a:p>
            <a:pPr algn="ctr">
              <a:lnSpc>
                <a:spcPts val="573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36620" y="385251"/>
            <a:ext cx="15567956" cy="1295390"/>
          </a:xfrm>
          <a:prstGeom prst="rect">
            <a:avLst/>
          </a:prstGeom>
        </p:spPr>
        <p:txBody>
          <a:bodyPr anchor="t" rtlCol="false" tIns="0" lIns="0" bIns="0" rIns="0">
            <a:spAutoFit/>
          </a:bodyPr>
          <a:lstStyle/>
          <a:p>
            <a:pPr algn="ctr">
              <a:lnSpc>
                <a:spcPts val="10500"/>
              </a:lnSpc>
            </a:pPr>
            <a:r>
              <a:rPr lang="en-US" sz="7500" spc="75">
                <a:solidFill>
                  <a:srgbClr val="6B6B6B"/>
                </a:solidFill>
                <a:latin typeface="Alegreya Bold"/>
              </a:rPr>
              <a:t>SOLUTION</a:t>
            </a:r>
          </a:p>
        </p:txBody>
      </p:sp>
      <p:sp>
        <p:nvSpPr>
          <p:cNvPr name="Freeform 3" id="3"/>
          <p:cNvSpPr/>
          <p:nvPr/>
        </p:nvSpPr>
        <p:spPr>
          <a:xfrm flipH="false" flipV="false" rot="0">
            <a:off x="0" y="0"/>
            <a:ext cx="3354399" cy="1075301"/>
          </a:xfrm>
          <a:custGeom>
            <a:avLst/>
            <a:gdLst/>
            <a:ahLst/>
            <a:cxnLst/>
            <a:rect r="r" b="b" t="t" l="l"/>
            <a:pathLst>
              <a:path h="1075301" w="3354399">
                <a:moveTo>
                  <a:pt x="0" y="0"/>
                </a:moveTo>
                <a:lnTo>
                  <a:pt x="3354399" y="0"/>
                </a:lnTo>
                <a:lnTo>
                  <a:pt x="3354399" y="1075301"/>
                </a:lnTo>
                <a:lnTo>
                  <a:pt x="0" y="1075301"/>
                </a:lnTo>
                <a:lnTo>
                  <a:pt x="0" y="0"/>
                </a:lnTo>
                <a:close/>
              </a:path>
            </a:pathLst>
          </a:custGeom>
          <a:blipFill>
            <a:blip r:embed="rId2"/>
            <a:stretch>
              <a:fillRect l="0" t="0" r="0" b="0"/>
            </a:stretch>
          </a:blipFill>
        </p:spPr>
      </p:sp>
      <p:grpSp>
        <p:nvGrpSpPr>
          <p:cNvPr name="Group 4" id="4"/>
          <p:cNvGrpSpPr/>
          <p:nvPr/>
        </p:nvGrpSpPr>
        <p:grpSpPr>
          <a:xfrm rot="0">
            <a:off x="6428627" y="2931851"/>
            <a:ext cx="5078605" cy="6326449"/>
            <a:chOff x="0" y="0"/>
            <a:chExt cx="4989153" cy="6215018"/>
          </a:xfrm>
        </p:grpSpPr>
        <p:sp>
          <p:nvSpPr>
            <p:cNvPr name="Freeform 5" id="5"/>
            <p:cNvSpPr/>
            <p:nvPr/>
          </p:nvSpPr>
          <p:spPr>
            <a:xfrm flipH="false" flipV="false" rot="0">
              <a:off x="31750" y="31750"/>
              <a:ext cx="4925653" cy="6151518"/>
            </a:xfrm>
            <a:custGeom>
              <a:avLst/>
              <a:gdLst/>
              <a:ahLst/>
              <a:cxnLst/>
              <a:rect r="r" b="b" t="t" l="l"/>
              <a:pathLst>
                <a:path h="6151518" w="4925653">
                  <a:moveTo>
                    <a:pt x="4832943" y="6151518"/>
                  </a:moveTo>
                  <a:lnTo>
                    <a:pt x="92710" y="6151518"/>
                  </a:lnTo>
                  <a:cubicBezTo>
                    <a:pt x="41910" y="6151518"/>
                    <a:pt x="0" y="6109608"/>
                    <a:pt x="0" y="6058808"/>
                  </a:cubicBezTo>
                  <a:lnTo>
                    <a:pt x="0" y="92710"/>
                  </a:lnTo>
                  <a:cubicBezTo>
                    <a:pt x="0" y="41910"/>
                    <a:pt x="41910" y="0"/>
                    <a:pt x="92710" y="0"/>
                  </a:cubicBezTo>
                  <a:lnTo>
                    <a:pt x="4831673" y="0"/>
                  </a:lnTo>
                  <a:cubicBezTo>
                    <a:pt x="4882473" y="0"/>
                    <a:pt x="4924383" y="41910"/>
                    <a:pt x="4924383" y="92710"/>
                  </a:cubicBezTo>
                  <a:lnTo>
                    <a:pt x="4924383" y="6057538"/>
                  </a:lnTo>
                  <a:cubicBezTo>
                    <a:pt x="4925653" y="6109608"/>
                    <a:pt x="4883743" y="6151518"/>
                    <a:pt x="4832943" y="6151518"/>
                  </a:cubicBezTo>
                </a:path>
              </a:pathLst>
            </a:custGeom>
            <a:solidFill>
              <a:srgbClr val="FCFFF4"/>
            </a:solidFill>
          </p:spPr>
        </p:sp>
        <p:sp>
          <p:nvSpPr>
            <p:cNvPr name="Freeform 6" id="6"/>
            <p:cNvSpPr/>
            <p:nvPr/>
          </p:nvSpPr>
          <p:spPr>
            <a:xfrm flipH="false" flipV="false" rot="0">
              <a:off x="0" y="0"/>
              <a:ext cx="4989153" cy="6215018"/>
            </a:xfrm>
            <a:custGeom>
              <a:avLst/>
              <a:gdLst/>
              <a:ahLst/>
              <a:cxnLst/>
              <a:rect r="r" b="b" t="t" l="l"/>
              <a:pathLst>
                <a:path h="6215018" w="4989153">
                  <a:moveTo>
                    <a:pt x="4864693" y="59690"/>
                  </a:moveTo>
                  <a:cubicBezTo>
                    <a:pt x="4900253" y="59690"/>
                    <a:pt x="4929463" y="88900"/>
                    <a:pt x="4929463" y="124460"/>
                  </a:cubicBezTo>
                  <a:lnTo>
                    <a:pt x="4929463" y="6090558"/>
                  </a:lnTo>
                  <a:cubicBezTo>
                    <a:pt x="4929463" y="6126118"/>
                    <a:pt x="4900253" y="6155328"/>
                    <a:pt x="4864693" y="6155328"/>
                  </a:cubicBezTo>
                  <a:lnTo>
                    <a:pt x="124460" y="6155328"/>
                  </a:lnTo>
                  <a:cubicBezTo>
                    <a:pt x="88900" y="6155328"/>
                    <a:pt x="59690" y="6126118"/>
                    <a:pt x="59690" y="6090558"/>
                  </a:cubicBezTo>
                  <a:lnTo>
                    <a:pt x="59690" y="124460"/>
                  </a:lnTo>
                  <a:cubicBezTo>
                    <a:pt x="59690" y="88900"/>
                    <a:pt x="88900" y="59690"/>
                    <a:pt x="124460" y="59690"/>
                  </a:cubicBezTo>
                  <a:lnTo>
                    <a:pt x="4864693" y="59690"/>
                  </a:lnTo>
                  <a:moveTo>
                    <a:pt x="4864693" y="0"/>
                  </a:moveTo>
                  <a:lnTo>
                    <a:pt x="124460" y="0"/>
                  </a:lnTo>
                  <a:cubicBezTo>
                    <a:pt x="55880" y="0"/>
                    <a:pt x="0" y="55880"/>
                    <a:pt x="0" y="124460"/>
                  </a:cubicBezTo>
                  <a:lnTo>
                    <a:pt x="0" y="6090558"/>
                  </a:lnTo>
                  <a:cubicBezTo>
                    <a:pt x="0" y="6159138"/>
                    <a:pt x="55880" y="6215018"/>
                    <a:pt x="124460" y="6215018"/>
                  </a:cubicBezTo>
                  <a:lnTo>
                    <a:pt x="4864693" y="6215018"/>
                  </a:lnTo>
                  <a:cubicBezTo>
                    <a:pt x="4933273" y="6215018"/>
                    <a:pt x="4989153" y="6159138"/>
                    <a:pt x="4989153" y="6090558"/>
                  </a:cubicBezTo>
                  <a:lnTo>
                    <a:pt x="4989153" y="124460"/>
                  </a:lnTo>
                  <a:cubicBezTo>
                    <a:pt x="4989153" y="55880"/>
                    <a:pt x="4933273" y="0"/>
                    <a:pt x="4864693" y="0"/>
                  </a:cubicBezTo>
                </a:path>
              </a:pathLst>
            </a:custGeom>
            <a:solidFill>
              <a:srgbClr val="F7B588"/>
            </a:solidFill>
          </p:spPr>
        </p:sp>
      </p:grpSp>
      <p:sp>
        <p:nvSpPr>
          <p:cNvPr name="Freeform 7" id="7"/>
          <p:cNvSpPr/>
          <p:nvPr/>
        </p:nvSpPr>
        <p:spPr>
          <a:xfrm flipH="false" flipV="false" rot="-15335">
            <a:off x="7945758" y="2203131"/>
            <a:ext cx="1457439" cy="1457439"/>
          </a:xfrm>
          <a:custGeom>
            <a:avLst/>
            <a:gdLst/>
            <a:ahLst/>
            <a:cxnLst/>
            <a:rect r="r" b="b" t="t" l="l"/>
            <a:pathLst>
              <a:path h="1457439" w="1457439">
                <a:moveTo>
                  <a:pt x="0" y="0"/>
                </a:moveTo>
                <a:lnTo>
                  <a:pt x="1457439" y="0"/>
                </a:lnTo>
                <a:lnTo>
                  <a:pt x="1457439" y="1457439"/>
                </a:lnTo>
                <a:lnTo>
                  <a:pt x="0" y="14574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363570" y="2620943"/>
            <a:ext cx="621815" cy="621815"/>
          </a:xfrm>
          <a:custGeom>
            <a:avLst/>
            <a:gdLst/>
            <a:ahLst/>
            <a:cxnLst/>
            <a:rect r="r" b="b" t="t" l="l"/>
            <a:pathLst>
              <a:path h="621815" w="621815">
                <a:moveTo>
                  <a:pt x="0" y="0"/>
                </a:moveTo>
                <a:lnTo>
                  <a:pt x="621815" y="0"/>
                </a:lnTo>
                <a:lnTo>
                  <a:pt x="621815" y="621815"/>
                </a:lnTo>
                <a:lnTo>
                  <a:pt x="0" y="6218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6578609" y="3661282"/>
            <a:ext cx="4928623" cy="729743"/>
          </a:xfrm>
          <a:prstGeom prst="rect">
            <a:avLst/>
          </a:prstGeom>
        </p:spPr>
        <p:txBody>
          <a:bodyPr anchor="t" rtlCol="false" tIns="0" lIns="0" bIns="0" rIns="0">
            <a:spAutoFit/>
          </a:bodyPr>
          <a:lstStyle/>
          <a:p>
            <a:pPr algn="ctr">
              <a:lnSpc>
                <a:spcPts val="5977"/>
              </a:lnSpc>
              <a:spcBef>
                <a:spcPct val="0"/>
              </a:spcBef>
            </a:pPr>
            <a:r>
              <a:rPr lang="en-US" sz="4269">
                <a:solidFill>
                  <a:srgbClr val="000000"/>
                </a:solidFill>
                <a:latin typeface="Aileron Bold"/>
              </a:rPr>
              <a:t>DEPENDENCIES : </a:t>
            </a:r>
          </a:p>
        </p:txBody>
      </p:sp>
      <p:sp>
        <p:nvSpPr>
          <p:cNvPr name="TextBox 10" id="10"/>
          <p:cNvSpPr txBox="true"/>
          <p:nvPr/>
        </p:nvSpPr>
        <p:spPr>
          <a:xfrm rot="0">
            <a:off x="6872060" y="4548712"/>
            <a:ext cx="4191737" cy="4059577"/>
          </a:xfrm>
          <a:prstGeom prst="rect">
            <a:avLst/>
          </a:prstGeom>
        </p:spPr>
        <p:txBody>
          <a:bodyPr anchor="t" rtlCol="false" tIns="0" lIns="0" bIns="0" rIns="0">
            <a:spAutoFit/>
          </a:bodyPr>
          <a:lstStyle/>
          <a:p>
            <a:pPr marL="712287" indent="-356144" lvl="1">
              <a:lnSpc>
                <a:spcPts val="4618"/>
              </a:lnSpc>
              <a:buFont typeface="Arial"/>
              <a:buChar char="•"/>
            </a:pPr>
            <a:r>
              <a:rPr lang="en-US" sz="3299">
                <a:solidFill>
                  <a:srgbClr val="000000"/>
                </a:solidFill>
                <a:latin typeface="Aileron Bold"/>
              </a:rPr>
              <a:t> Kaggle </a:t>
            </a:r>
          </a:p>
          <a:p>
            <a:pPr marL="712287" indent="-356144" lvl="1">
              <a:lnSpc>
                <a:spcPts val="4618"/>
              </a:lnSpc>
              <a:buFont typeface="Arial"/>
              <a:buChar char="•"/>
            </a:pPr>
            <a:r>
              <a:rPr lang="en-US" sz="3299">
                <a:solidFill>
                  <a:srgbClr val="000000"/>
                </a:solidFill>
                <a:latin typeface="Aileron Bold"/>
              </a:rPr>
              <a:t>Python Library: </a:t>
            </a:r>
          </a:p>
          <a:p>
            <a:pPr>
              <a:lnSpc>
                <a:spcPts val="4618"/>
              </a:lnSpc>
            </a:pPr>
            <a:r>
              <a:rPr lang="en-US" sz="3299">
                <a:solidFill>
                  <a:srgbClr val="000000"/>
                </a:solidFill>
                <a:latin typeface="Aileron Bold"/>
              </a:rPr>
              <a:t>               Pandas</a:t>
            </a:r>
          </a:p>
          <a:p>
            <a:pPr>
              <a:lnSpc>
                <a:spcPts val="4618"/>
              </a:lnSpc>
            </a:pPr>
            <a:r>
              <a:rPr lang="en-US" sz="3299">
                <a:solidFill>
                  <a:srgbClr val="000000"/>
                </a:solidFill>
                <a:latin typeface="Aileron Bold"/>
              </a:rPr>
              <a:t>               </a:t>
            </a:r>
            <a:r>
              <a:rPr lang="en-US" sz="3299">
                <a:solidFill>
                  <a:srgbClr val="000000"/>
                </a:solidFill>
                <a:latin typeface="Aileron Bold"/>
              </a:rPr>
              <a:t>Numpy </a:t>
            </a:r>
          </a:p>
          <a:p>
            <a:pPr>
              <a:lnSpc>
                <a:spcPts val="4618"/>
              </a:lnSpc>
            </a:pPr>
            <a:r>
              <a:rPr lang="en-US" sz="3299">
                <a:solidFill>
                  <a:srgbClr val="000000"/>
                </a:solidFill>
                <a:latin typeface="Aileron Bold"/>
              </a:rPr>
              <a:t>               </a:t>
            </a:r>
            <a:r>
              <a:rPr lang="en-US" sz="3299">
                <a:solidFill>
                  <a:srgbClr val="000000"/>
                </a:solidFill>
                <a:latin typeface="Aileron Bold"/>
              </a:rPr>
              <a:t>SKlearn </a:t>
            </a:r>
          </a:p>
          <a:p>
            <a:pPr>
              <a:lnSpc>
                <a:spcPts val="4618"/>
              </a:lnSpc>
            </a:pPr>
            <a:r>
              <a:rPr lang="en-US" sz="3299">
                <a:solidFill>
                  <a:srgbClr val="000000"/>
                </a:solidFill>
                <a:latin typeface="Aileron Bold"/>
              </a:rPr>
              <a:t>               </a:t>
            </a:r>
            <a:r>
              <a:rPr lang="en-US" sz="3299">
                <a:solidFill>
                  <a:srgbClr val="000000"/>
                </a:solidFill>
                <a:latin typeface="Aileron Bold"/>
              </a:rPr>
              <a:t>XGBoost</a:t>
            </a:r>
          </a:p>
          <a:p>
            <a:pPr marL="712287" indent="-356144" lvl="1">
              <a:lnSpc>
                <a:spcPts val="4618"/>
              </a:lnSpc>
              <a:buFont typeface="Arial"/>
              <a:buChar char="•"/>
            </a:pPr>
            <a:r>
              <a:rPr lang="en-US" sz="3299">
                <a:solidFill>
                  <a:srgbClr val="000000"/>
                </a:solidFill>
                <a:latin typeface="Aileron Bold"/>
              </a:rPr>
              <a:t>Vs Code</a:t>
            </a:r>
          </a:p>
        </p:txBody>
      </p:sp>
      <p:grpSp>
        <p:nvGrpSpPr>
          <p:cNvPr name="Group 11" id="11"/>
          <p:cNvGrpSpPr/>
          <p:nvPr/>
        </p:nvGrpSpPr>
        <p:grpSpPr>
          <a:xfrm rot="0">
            <a:off x="11983481" y="2199888"/>
            <a:ext cx="4491702" cy="7240457"/>
            <a:chOff x="0" y="0"/>
            <a:chExt cx="5988935" cy="9653943"/>
          </a:xfrm>
        </p:grpSpPr>
        <p:grpSp>
          <p:nvGrpSpPr>
            <p:cNvPr name="Group 12" id="12"/>
            <p:cNvGrpSpPr/>
            <p:nvPr/>
          </p:nvGrpSpPr>
          <p:grpSpPr>
            <a:xfrm rot="0">
              <a:off x="0" y="975951"/>
              <a:ext cx="5988935" cy="8435266"/>
              <a:chOff x="0" y="0"/>
              <a:chExt cx="4412587" cy="6215018"/>
            </a:xfrm>
          </p:grpSpPr>
          <p:sp>
            <p:nvSpPr>
              <p:cNvPr name="Freeform 13" id="13"/>
              <p:cNvSpPr/>
              <p:nvPr/>
            </p:nvSpPr>
            <p:spPr>
              <a:xfrm flipH="false" flipV="false" rot="0">
                <a:off x="31750" y="31750"/>
                <a:ext cx="4349087" cy="6151518"/>
              </a:xfrm>
              <a:custGeom>
                <a:avLst/>
                <a:gdLst/>
                <a:ahLst/>
                <a:cxnLst/>
                <a:rect r="r" b="b" t="t" l="l"/>
                <a:pathLst>
                  <a:path h="6151518" w="4349087">
                    <a:moveTo>
                      <a:pt x="4256377" y="6151518"/>
                    </a:moveTo>
                    <a:lnTo>
                      <a:pt x="92710" y="6151518"/>
                    </a:lnTo>
                    <a:cubicBezTo>
                      <a:pt x="41910" y="6151518"/>
                      <a:pt x="0" y="6109608"/>
                      <a:pt x="0" y="6058808"/>
                    </a:cubicBezTo>
                    <a:lnTo>
                      <a:pt x="0" y="92710"/>
                    </a:lnTo>
                    <a:cubicBezTo>
                      <a:pt x="0" y="41910"/>
                      <a:pt x="41910" y="0"/>
                      <a:pt x="92710" y="0"/>
                    </a:cubicBezTo>
                    <a:lnTo>
                      <a:pt x="4255107" y="0"/>
                    </a:lnTo>
                    <a:cubicBezTo>
                      <a:pt x="4305907" y="0"/>
                      <a:pt x="4347817" y="41910"/>
                      <a:pt x="4347817" y="92710"/>
                    </a:cubicBezTo>
                    <a:lnTo>
                      <a:pt x="4347817" y="6057538"/>
                    </a:lnTo>
                    <a:cubicBezTo>
                      <a:pt x="4349087" y="6109608"/>
                      <a:pt x="4307177" y="6151518"/>
                      <a:pt x="4256377" y="6151518"/>
                    </a:cubicBezTo>
                  </a:path>
                </a:pathLst>
              </a:custGeom>
              <a:solidFill>
                <a:srgbClr val="FCFFF4"/>
              </a:solidFill>
            </p:spPr>
          </p:sp>
          <p:sp>
            <p:nvSpPr>
              <p:cNvPr name="Freeform 14" id="14"/>
              <p:cNvSpPr/>
              <p:nvPr/>
            </p:nvSpPr>
            <p:spPr>
              <a:xfrm flipH="false" flipV="false" rot="0">
                <a:off x="0" y="0"/>
                <a:ext cx="4412587" cy="6215018"/>
              </a:xfrm>
              <a:custGeom>
                <a:avLst/>
                <a:gdLst/>
                <a:ahLst/>
                <a:cxnLst/>
                <a:rect r="r" b="b" t="t" l="l"/>
                <a:pathLst>
                  <a:path h="6215018" w="4412587">
                    <a:moveTo>
                      <a:pt x="4288127" y="59690"/>
                    </a:moveTo>
                    <a:cubicBezTo>
                      <a:pt x="4323687" y="59690"/>
                      <a:pt x="4352897" y="88900"/>
                      <a:pt x="4352897" y="124460"/>
                    </a:cubicBezTo>
                    <a:lnTo>
                      <a:pt x="4352897" y="6090558"/>
                    </a:lnTo>
                    <a:cubicBezTo>
                      <a:pt x="4352897" y="6126118"/>
                      <a:pt x="4323687" y="6155328"/>
                      <a:pt x="4288127" y="6155328"/>
                    </a:cubicBezTo>
                    <a:lnTo>
                      <a:pt x="124460" y="6155328"/>
                    </a:lnTo>
                    <a:cubicBezTo>
                      <a:pt x="88900" y="6155328"/>
                      <a:pt x="59690" y="6126118"/>
                      <a:pt x="59690" y="6090558"/>
                    </a:cubicBezTo>
                    <a:lnTo>
                      <a:pt x="59690" y="124460"/>
                    </a:lnTo>
                    <a:cubicBezTo>
                      <a:pt x="59690" y="88900"/>
                      <a:pt x="88900" y="59690"/>
                      <a:pt x="124460" y="59690"/>
                    </a:cubicBezTo>
                    <a:lnTo>
                      <a:pt x="4288127" y="59690"/>
                    </a:lnTo>
                    <a:moveTo>
                      <a:pt x="4288127" y="0"/>
                    </a:moveTo>
                    <a:lnTo>
                      <a:pt x="124460" y="0"/>
                    </a:lnTo>
                    <a:cubicBezTo>
                      <a:pt x="55880" y="0"/>
                      <a:pt x="0" y="55880"/>
                      <a:pt x="0" y="124460"/>
                    </a:cubicBezTo>
                    <a:lnTo>
                      <a:pt x="0" y="6090558"/>
                    </a:lnTo>
                    <a:cubicBezTo>
                      <a:pt x="0" y="6159138"/>
                      <a:pt x="55880" y="6215018"/>
                      <a:pt x="124460" y="6215018"/>
                    </a:cubicBezTo>
                    <a:lnTo>
                      <a:pt x="4288127" y="6215018"/>
                    </a:lnTo>
                    <a:cubicBezTo>
                      <a:pt x="4356707" y="6215018"/>
                      <a:pt x="4412587" y="6159138"/>
                      <a:pt x="4412587" y="6090558"/>
                    </a:cubicBezTo>
                    <a:lnTo>
                      <a:pt x="4412587" y="124460"/>
                    </a:lnTo>
                    <a:cubicBezTo>
                      <a:pt x="4412587" y="55880"/>
                      <a:pt x="4356707" y="0"/>
                      <a:pt x="4288127" y="0"/>
                    </a:cubicBezTo>
                  </a:path>
                </a:pathLst>
              </a:custGeom>
              <a:solidFill>
                <a:srgbClr val="899DD0"/>
              </a:solidFill>
            </p:spPr>
          </p:sp>
        </p:grpSp>
        <p:sp>
          <p:nvSpPr>
            <p:cNvPr name="Freeform 15" id="15"/>
            <p:cNvSpPr/>
            <p:nvPr/>
          </p:nvSpPr>
          <p:spPr>
            <a:xfrm flipH="false" flipV="false" rot="-15335">
              <a:off x="2022842" y="4325"/>
              <a:ext cx="1943252" cy="1943252"/>
            </a:xfrm>
            <a:custGeom>
              <a:avLst/>
              <a:gdLst/>
              <a:ahLst/>
              <a:cxnLst/>
              <a:rect r="r" b="b" t="t" l="l"/>
              <a:pathLst>
                <a:path h="1943252" w="1943252">
                  <a:moveTo>
                    <a:pt x="0" y="0"/>
                  </a:moveTo>
                  <a:lnTo>
                    <a:pt x="1943251" y="0"/>
                  </a:lnTo>
                  <a:lnTo>
                    <a:pt x="1943251" y="1943251"/>
                  </a:lnTo>
                  <a:lnTo>
                    <a:pt x="0" y="19432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2516274" y="542955"/>
              <a:ext cx="956387" cy="794670"/>
            </a:xfrm>
            <a:custGeom>
              <a:avLst/>
              <a:gdLst/>
              <a:ahLst/>
              <a:cxnLst/>
              <a:rect r="r" b="b" t="t" l="l"/>
              <a:pathLst>
                <a:path h="794670" w="956387">
                  <a:moveTo>
                    <a:pt x="0" y="0"/>
                  </a:moveTo>
                  <a:lnTo>
                    <a:pt x="956387" y="0"/>
                  </a:lnTo>
                  <a:lnTo>
                    <a:pt x="956387" y="794670"/>
                  </a:lnTo>
                  <a:lnTo>
                    <a:pt x="0" y="7946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1083834" y="2085288"/>
              <a:ext cx="4204284" cy="1712221"/>
            </a:xfrm>
            <a:prstGeom prst="rect">
              <a:avLst/>
            </a:prstGeom>
          </p:spPr>
          <p:txBody>
            <a:bodyPr anchor="t" rtlCol="false" tIns="0" lIns="0" bIns="0" rIns="0">
              <a:spAutoFit/>
            </a:bodyPr>
            <a:lstStyle/>
            <a:p>
              <a:pPr algn="ctr">
                <a:lnSpc>
                  <a:spcPts val="4324"/>
                </a:lnSpc>
              </a:pPr>
              <a:r>
                <a:rPr lang="en-US" sz="3088">
                  <a:solidFill>
                    <a:srgbClr val="000000"/>
                  </a:solidFill>
                  <a:latin typeface="Aileron Bold"/>
                </a:rPr>
                <a:t>LIMITATION :</a:t>
              </a:r>
            </a:p>
            <a:p>
              <a:pPr algn="ctr">
                <a:lnSpc>
                  <a:spcPts val="6227"/>
                </a:lnSpc>
                <a:spcBef>
                  <a:spcPct val="0"/>
                </a:spcBef>
              </a:pPr>
            </a:p>
          </p:txBody>
        </p:sp>
        <p:sp>
          <p:nvSpPr>
            <p:cNvPr name="TextBox 18" id="18"/>
            <p:cNvSpPr txBox="true"/>
            <p:nvPr/>
          </p:nvSpPr>
          <p:spPr>
            <a:xfrm rot="0">
              <a:off x="305990" y="2980997"/>
              <a:ext cx="5376955" cy="6672946"/>
            </a:xfrm>
            <a:prstGeom prst="rect">
              <a:avLst/>
            </a:prstGeom>
          </p:spPr>
          <p:txBody>
            <a:bodyPr anchor="t" rtlCol="false" tIns="0" lIns="0" bIns="0" rIns="0">
              <a:spAutoFit/>
            </a:bodyPr>
            <a:lstStyle/>
            <a:p>
              <a:pPr>
                <a:lnSpc>
                  <a:spcPts val="4538"/>
                </a:lnSpc>
              </a:pPr>
              <a:r>
                <a:rPr lang="en-US" sz="3241">
                  <a:solidFill>
                    <a:srgbClr val="000000"/>
                  </a:solidFill>
                  <a:latin typeface="Aileron Bold"/>
                </a:rPr>
                <a:t> </a:t>
              </a:r>
            </a:p>
            <a:p>
              <a:pPr>
                <a:lnSpc>
                  <a:spcPts val="4538"/>
                </a:lnSpc>
              </a:pPr>
              <a:r>
                <a:rPr lang="en-US" sz="3241">
                  <a:solidFill>
                    <a:srgbClr val="000000"/>
                  </a:solidFill>
                  <a:latin typeface="Aileron"/>
                </a:rPr>
                <a:t>A</a:t>
              </a:r>
              <a:r>
                <a:rPr lang="en-US" sz="3241">
                  <a:solidFill>
                    <a:srgbClr val="000000"/>
                  </a:solidFill>
                  <a:latin typeface="Aileron Bold"/>
                </a:rPr>
                <a:t>s individual responses to treatments may vary our model is only limited to predict using basic attributes.</a:t>
              </a:r>
            </a:p>
            <a:p>
              <a:pPr>
                <a:lnSpc>
                  <a:spcPts val="3673"/>
                </a:lnSpc>
              </a:pPr>
            </a:p>
          </p:txBody>
        </p:sp>
      </p:grpSp>
      <p:grpSp>
        <p:nvGrpSpPr>
          <p:cNvPr name="Group 19" id="19"/>
          <p:cNvGrpSpPr/>
          <p:nvPr/>
        </p:nvGrpSpPr>
        <p:grpSpPr>
          <a:xfrm rot="0">
            <a:off x="1460675" y="2931851"/>
            <a:ext cx="4491702" cy="6326449"/>
            <a:chOff x="0" y="0"/>
            <a:chExt cx="4412587" cy="6215018"/>
          </a:xfrm>
        </p:grpSpPr>
        <p:sp>
          <p:nvSpPr>
            <p:cNvPr name="Freeform 20" id="20"/>
            <p:cNvSpPr/>
            <p:nvPr/>
          </p:nvSpPr>
          <p:spPr>
            <a:xfrm flipH="false" flipV="false" rot="0">
              <a:off x="31750" y="31750"/>
              <a:ext cx="4349087" cy="6151518"/>
            </a:xfrm>
            <a:custGeom>
              <a:avLst/>
              <a:gdLst/>
              <a:ahLst/>
              <a:cxnLst/>
              <a:rect r="r" b="b" t="t" l="l"/>
              <a:pathLst>
                <a:path h="6151518" w="4349087">
                  <a:moveTo>
                    <a:pt x="4256377" y="6151518"/>
                  </a:moveTo>
                  <a:lnTo>
                    <a:pt x="92710" y="6151518"/>
                  </a:lnTo>
                  <a:cubicBezTo>
                    <a:pt x="41910" y="6151518"/>
                    <a:pt x="0" y="6109608"/>
                    <a:pt x="0" y="6058808"/>
                  </a:cubicBezTo>
                  <a:lnTo>
                    <a:pt x="0" y="92710"/>
                  </a:lnTo>
                  <a:cubicBezTo>
                    <a:pt x="0" y="41910"/>
                    <a:pt x="41910" y="0"/>
                    <a:pt x="92710" y="0"/>
                  </a:cubicBezTo>
                  <a:lnTo>
                    <a:pt x="4255107" y="0"/>
                  </a:lnTo>
                  <a:cubicBezTo>
                    <a:pt x="4305907" y="0"/>
                    <a:pt x="4347817" y="41910"/>
                    <a:pt x="4347817" y="92710"/>
                  </a:cubicBezTo>
                  <a:lnTo>
                    <a:pt x="4347817" y="6057538"/>
                  </a:lnTo>
                  <a:cubicBezTo>
                    <a:pt x="4349087" y="6109608"/>
                    <a:pt x="4307177" y="6151518"/>
                    <a:pt x="4256377" y="6151518"/>
                  </a:cubicBezTo>
                </a:path>
              </a:pathLst>
            </a:custGeom>
            <a:solidFill>
              <a:srgbClr val="FCFFF4"/>
            </a:solidFill>
          </p:spPr>
        </p:sp>
        <p:sp>
          <p:nvSpPr>
            <p:cNvPr name="Freeform 21" id="21"/>
            <p:cNvSpPr/>
            <p:nvPr/>
          </p:nvSpPr>
          <p:spPr>
            <a:xfrm flipH="false" flipV="false" rot="0">
              <a:off x="0" y="0"/>
              <a:ext cx="4412587" cy="6215018"/>
            </a:xfrm>
            <a:custGeom>
              <a:avLst/>
              <a:gdLst/>
              <a:ahLst/>
              <a:cxnLst/>
              <a:rect r="r" b="b" t="t" l="l"/>
              <a:pathLst>
                <a:path h="6215018" w="4412587">
                  <a:moveTo>
                    <a:pt x="4288127" y="59690"/>
                  </a:moveTo>
                  <a:cubicBezTo>
                    <a:pt x="4323687" y="59690"/>
                    <a:pt x="4352897" y="88900"/>
                    <a:pt x="4352897" y="124460"/>
                  </a:cubicBezTo>
                  <a:lnTo>
                    <a:pt x="4352897" y="6090558"/>
                  </a:lnTo>
                  <a:cubicBezTo>
                    <a:pt x="4352897" y="6126118"/>
                    <a:pt x="4323687" y="6155328"/>
                    <a:pt x="4288127" y="6155328"/>
                  </a:cubicBezTo>
                  <a:lnTo>
                    <a:pt x="124460" y="6155328"/>
                  </a:lnTo>
                  <a:cubicBezTo>
                    <a:pt x="88900" y="6155328"/>
                    <a:pt x="59690" y="6126118"/>
                    <a:pt x="59690" y="6090558"/>
                  </a:cubicBezTo>
                  <a:lnTo>
                    <a:pt x="59690" y="124460"/>
                  </a:lnTo>
                  <a:cubicBezTo>
                    <a:pt x="59690" y="88900"/>
                    <a:pt x="88900" y="59690"/>
                    <a:pt x="124460" y="59690"/>
                  </a:cubicBezTo>
                  <a:lnTo>
                    <a:pt x="4288127" y="59690"/>
                  </a:lnTo>
                  <a:moveTo>
                    <a:pt x="4288127" y="0"/>
                  </a:moveTo>
                  <a:lnTo>
                    <a:pt x="124460" y="0"/>
                  </a:lnTo>
                  <a:cubicBezTo>
                    <a:pt x="55880" y="0"/>
                    <a:pt x="0" y="55880"/>
                    <a:pt x="0" y="124460"/>
                  </a:cubicBezTo>
                  <a:lnTo>
                    <a:pt x="0" y="6090558"/>
                  </a:lnTo>
                  <a:cubicBezTo>
                    <a:pt x="0" y="6159138"/>
                    <a:pt x="55880" y="6215018"/>
                    <a:pt x="124460" y="6215018"/>
                  </a:cubicBezTo>
                  <a:lnTo>
                    <a:pt x="4288127" y="6215018"/>
                  </a:lnTo>
                  <a:cubicBezTo>
                    <a:pt x="4356707" y="6215018"/>
                    <a:pt x="4412587" y="6159138"/>
                    <a:pt x="4412587" y="6090558"/>
                  </a:cubicBezTo>
                  <a:lnTo>
                    <a:pt x="4412587" y="124460"/>
                  </a:lnTo>
                  <a:cubicBezTo>
                    <a:pt x="4412587" y="55880"/>
                    <a:pt x="4356707" y="0"/>
                    <a:pt x="4288127" y="0"/>
                  </a:cubicBezTo>
                </a:path>
              </a:pathLst>
            </a:custGeom>
            <a:solidFill>
              <a:srgbClr val="E86A8A"/>
            </a:solidFill>
          </p:spPr>
        </p:sp>
      </p:grpSp>
      <p:sp>
        <p:nvSpPr>
          <p:cNvPr name="Freeform 22" id="22"/>
          <p:cNvSpPr/>
          <p:nvPr/>
        </p:nvSpPr>
        <p:spPr>
          <a:xfrm flipH="false" flipV="false" rot="-15335">
            <a:off x="3108555" y="2386779"/>
            <a:ext cx="1457439" cy="1457439"/>
          </a:xfrm>
          <a:custGeom>
            <a:avLst/>
            <a:gdLst/>
            <a:ahLst/>
            <a:cxnLst/>
            <a:rect r="r" b="b" t="t" l="l"/>
            <a:pathLst>
              <a:path h="1457439" w="1457439">
                <a:moveTo>
                  <a:pt x="0" y="0"/>
                </a:moveTo>
                <a:lnTo>
                  <a:pt x="1457438" y="0"/>
                </a:lnTo>
                <a:lnTo>
                  <a:pt x="1457438" y="1457439"/>
                </a:lnTo>
                <a:lnTo>
                  <a:pt x="0" y="145743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false" rot="60719">
            <a:off x="3467692" y="2713716"/>
            <a:ext cx="739164" cy="750075"/>
          </a:xfrm>
          <a:custGeom>
            <a:avLst/>
            <a:gdLst/>
            <a:ahLst/>
            <a:cxnLst/>
            <a:rect r="r" b="b" t="t" l="l"/>
            <a:pathLst>
              <a:path h="750075" w="739164">
                <a:moveTo>
                  <a:pt x="0" y="0"/>
                </a:moveTo>
                <a:lnTo>
                  <a:pt x="739164" y="0"/>
                </a:lnTo>
                <a:lnTo>
                  <a:pt x="739164" y="750075"/>
                </a:lnTo>
                <a:lnTo>
                  <a:pt x="0" y="75007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4" id="24"/>
          <p:cNvSpPr txBox="true"/>
          <p:nvPr/>
        </p:nvSpPr>
        <p:spPr>
          <a:xfrm rot="0">
            <a:off x="1677200" y="5709517"/>
            <a:ext cx="4271550" cy="1779882"/>
          </a:xfrm>
          <a:prstGeom prst="rect">
            <a:avLst/>
          </a:prstGeom>
        </p:spPr>
        <p:txBody>
          <a:bodyPr anchor="t" rtlCol="false" tIns="0" lIns="0" bIns="0" rIns="0">
            <a:spAutoFit/>
          </a:bodyPr>
          <a:lstStyle/>
          <a:p>
            <a:pPr>
              <a:lnSpc>
                <a:spcPts val="4796"/>
              </a:lnSpc>
              <a:spcBef>
                <a:spcPct val="0"/>
              </a:spcBef>
            </a:pPr>
            <a:r>
              <a:rPr lang="en-US" sz="3425">
                <a:solidFill>
                  <a:srgbClr val="000000"/>
                </a:solidFill>
                <a:latin typeface="Aileron Bold"/>
              </a:rPr>
              <a:t>1.</a:t>
            </a:r>
            <a:r>
              <a:rPr lang="en-US" sz="3425">
                <a:solidFill>
                  <a:srgbClr val="000000"/>
                </a:solidFill>
                <a:latin typeface="Aileron Bold"/>
              </a:rPr>
              <a:t>Vital signs</a:t>
            </a:r>
          </a:p>
          <a:p>
            <a:pPr>
              <a:lnSpc>
                <a:spcPts val="4796"/>
              </a:lnSpc>
            </a:pPr>
            <a:r>
              <a:rPr lang="en-US" sz="3425">
                <a:solidFill>
                  <a:srgbClr val="000000"/>
                </a:solidFill>
                <a:latin typeface="Aileron Bold"/>
              </a:rPr>
              <a:t>2.</a:t>
            </a:r>
            <a:r>
              <a:rPr lang="en-US" sz="3425">
                <a:solidFill>
                  <a:srgbClr val="000000"/>
                </a:solidFill>
                <a:latin typeface="Aileron Bold"/>
              </a:rPr>
              <a:t>Laboratory values</a:t>
            </a:r>
          </a:p>
          <a:p>
            <a:pPr>
              <a:lnSpc>
                <a:spcPts val="4796"/>
              </a:lnSpc>
              <a:spcBef>
                <a:spcPct val="0"/>
              </a:spcBef>
            </a:pPr>
            <a:r>
              <a:rPr lang="en-US" sz="3425">
                <a:solidFill>
                  <a:srgbClr val="000000"/>
                </a:solidFill>
                <a:latin typeface="Aileron Bold"/>
              </a:rPr>
              <a:t>3.</a:t>
            </a:r>
            <a:r>
              <a:rPr lang="en-US" sz="3425">
                <a:solidFill>
                  <a:srgbClr val="000000"/>
                </a:solidFill>
                <a:latin typeface="Aileron Bold"/>
              </a:rPr>
              <a:t>Patient Info</a:t>
            </a:r>
          </a:p>
        </p:txBody>
      </p:sp>
      <p:sp>
        <p:nvSpPr>
          <p:cNvPr name="TextBox 25" id="25"/>
          <p:cNvSpPr txBox="true"/>
          <p:nvPr/>
        </p:nvSpPr>
        <p:spPr>
          <a:xfrm rot="0">
            <a:off x="1457048" y="3921308"/>
            <a:ext cx="4491702" cy="1331009"/>
          </a:xfrm>
          <a:prstGeom prst="rect">
            <a:avLst/>
          </a:prstGeom>
        </p:spPr>
        <p:txBody>
          <a:bodyPr anchor="t" rtlCol="false" tIns="0" lIns="0" bIns="0" rIns="0">
            <a:spAutoFit/>
          </a:bodyPr>
          <a:lstStyle/>
          <a:p>
            <a:pPr algn="ctr">
              <a:lnSpc>
                <a:spcPts val="5387"/>
              </a:lnSpc>
              <a:spcBef>
                <a:spcPct val="0"/>
              </a:spcBef>
            </a:pPr>
            <a:r>
              <a:rPr lang="en-US" sz="3848">
                <a:solidFill>
                  <a:srgbClr val="000000"/>
                </a:solidFill>
                <a:latin typeface="Aileron Bold"/>
              </a:rPr>
              <a:t>CONTENT FOR DETECTION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18481" y="1394497"/>
            <a:ext cx="5599079" cy="8398619"/>
          </a:xfrm>
          <a:custGeom>
            <a:avLst/>
            <a:gdLst/>
            <a:ahLst/>
            <a:cxnLst/>
            <a:rect r="r" b="b" t="t" l="l"/>
            <a:pathLst>
              <a:path h="8398619" w="5599079">
                <a:moveTo>
                  <a:pt x="0" y="0"/>
                </a:moveTo>
                <a:lnTo>
                  <a:pt x="5599079" y="0"/>
                </a:lnTo>
                <a:lnTo>
                  <a:pt x="5599079" y="8398619"/>
                </a:lnTo>
                <a:lnTo>
                  <a:pt x="0" y="83986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11859" y="8438356"/>
            <a:ext cx="1704022" cy="1704022"/>
          </a:xfrm>
          <a:custGeom>
            <a:avLst/>
            <a:gdLst/>
            <a:ahLst/>
            <a:cxnLst/>
            <a:rect r="r" b="b" t="t" l="l"/>
            <a:pathLst>
              <a:path h="1704022" w="1704022">
                <a:moveTo>
                  <a:pt x="0" y="0"/>
                </a:moveTo>
                <a:lnTo>
                  <a:pt x="1704022" y="0"/>
                </a:lnTo>
                <a:lnTo>
                  <a:pt x="1704022" y="1704022"/>
                </a:lnTo>
                <a:lnTo>
                  <a:pt x="0" y="17040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921705" y="4511074"/>
            <a:ext cx="1712528" cy="1712528"/>
          </a:xfrm>
          <a:custGeom>
            <a:avLst/>
            <a:gdLst/>
            <a:ahLst/>
            <a:cxnLst/>
            <a:rect r="r" b="b" t="t" l="l"/>
            <a:pathLst>
              <a:path h="1712528" w="1712528">
                <a:moveTo>
                  <a:pt x="0" y="0"/>
                </a:moveTo>
                <a:lnTo>
                  <a:pt x="1712528" y="0"/>
                </a:lnTo>
                <a:lnTo>
                  <a:pt x="1712528" y="1712528"/>
                </a:lnTo>
                <a:lnTo>
                  <a:pt x="0" y="17125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401681" y="6914182"/>
            <a:ext cx="1656229" cy="1656229"/>
          </a:xfrm>
          <a:custGeom>
            <a:avLst/>
            <a:gdLst/>
            <a:ahLst/>
            <a:cxnLst/>
            <a:rect r="r" b="b" t="t" l="l"/>
            <a:pathLst>
              <a:path h="1656229" w="1656229">
                <a:moveTo>
                  <a:pt x="0" y="0"/>
                </a:moveTo>
                <a:lnTo>
                  <a:pt x="1656229" y="0"/>
                </a:lnTo>
                <a:lnTo>
                  <a:pt x="1656229" y="1656229"/>
                </a:lnTo>
                <a:lnTo>
                  <a:pt x="0" y="16562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5335">
            <a:off x="4846157" y="636462"/>
            <a:ext cx="1696471" cy="1696471"/>
          </a:xfrm>
          <a:custGeom>
            <a:avLst/>
            <a:gdLst/>
            <a:ahLst/>
            <a:cxnLst/>
            <a:rect r="r" b="b" t="t" l="l"/>
            <a:pathLst>
              <a:path h="1696471" w="1696471">
                <a:moveTo>
                  <a:pt x="0" y="0"/>
                </a:moveTo>
                <a:lnTo>
                  <a:pt x="1696470" y="0"/>
                </a:lnTo>
                <a:lnTo>
                  <a:pt x="1696470" y="1696470"/>
                </a:lnTo>
                <a:lnTo>
                  <a:pt x="0" y="16964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7306331" y="2293766"/>
            <a:ext cx="1624313" cy="1624313"/>
          </a:xfrm>
          <a:custGeom>
            <a:avLst/>
            <a:gdLst/>
            <a:ahLst/>
            <a:cxnLst/>
            <a:rect r="r" b="b" t="t" l="l"/>
            <a:pathLst>
              <a:path h="1624313" w="1624313">
                <a:moveTo>
                  <a:pt x="0" y="0"/>
                </a:moveTo>
                <a:lnTo>
                  <a:pt x="1624313" y="0"/>
                </a:lnTo>
                <a:lnTo>
                  <a:pt x="1624313" y="1624313"/>
                </a:lnTo>
                <a:lnTo>
                  <a:pt x="0" y="162431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9365195" y="2805884"/>
            <a:ext cx="3443160" cy="639446"/>
          </a:xfrm>
          <a:prstGeom prst="rect">
            <a:avLst/>
          </a:prstGeom>
        </p:spPr>
        <p:txBody>
          <a:bodyPr anchor="t" rtlCol="false" tIns="0" lIns="0" bIns="0" rIns="0">
            <a:spAutoFit/>
          </a:bodyPr>
          <a:lstStyle/>
          <a:p>
            <a:pPr>
              <a:lnSpc>
                <a:spcPts val="5179"/>
              </a:lnSpc>
            </a:pPr>
            <a:r>
              <a:rPr lang="en-US" sz="3699" spc="36">
                <a:solidFill>
                  <a:srgbClr val="F7B385"/>
                </a:solidFill>
                <a:latin typeface="Inter Bold"/>
              </a:rPr>
              <a:t> Excel </a:t>
            </a:r>
          </a:p>
        </p:txBody>
      </p:sp>
      <p:sp>
        <p:nvSpPr>
          <p:cNvPr name="TextBox 9" id="9"/>
          <p:cNvSpPr txBox="true"/>
          <p:nvPr/>
        </p:nvSpPr>
        <p:spPr>
          <a:xfrm rot="0">
            <a:off x="9288931" y="7451783"/>
            <a:ext cx="3253700" cy="580391"/>
          </a:xfrm>
          <a:prstGeom prst="rect">
            <a:avLst/>
          </a:prstGeom>
        </p:spPr>
        <p:txBody>
          <a:bodyPr anchor="t" rtlCol="false" tIns="0" lIns="0" bIns="0" rIns="0">
            <a:spAutoFit/>
          </a:bodyPr>
          <a:lstStyle/>
          <a:p>
            <a:pPr>
              <a:lnSpc>
                <a:spcPts val="4759"/>
              </a:lnSpc>
            </a:pPr>
            <a:r>
              <a:rPr lang="en-US" sz="3399" spc="33">
                <a:solidFill>
                  <a:srgbClr val="CADB7F"/>
                </a:solidFill>
                <a:latin typeface="Inter Bold"/>
              </a:rPr>
              <a:t>JAVA SCRIPT</a:t>
            </a:r>
          </a:p>
        </p:txBody>
      </p:sp>
      <p:sp>
        <p:nvSpPr>
          <p:cNvPr name="TextBox 10" id="10"/>
          <p:cNvSpPr txBox="true"/>
          <p:nvPr/>
        </p:nvSpPr>
        <p:spPr>
          <a:xfrm rot="0">
            <a:off x="9789365" y="4997905"/>
            <a:ext cx="1425220" cy="705486"/>
          </a:xfrm>
          <a:prstGeom prst="rect">
            <a:avLst/>
          </a:prstGeom>
        </p:spPr>
        <p:txBody>
          <a:bodyPr anchor="t" rtlCol="false" tIns="0" lIns="0" bIns="0" rIns="0">
            <a:spAutoFit/>
          </a:bodyPr>
          <a:lstStyle/>
          <a:p>
            <a:pPr>
              <a:lnSpc>
                <a:spcPts val="5739"/>
              </a:lnSpc>
            </a:pPr>
            <a:r>
              <a:rPr lang="en-US" sz="4099" spc="40">
                <a:solidFill>
                  <a:srgbClr val="73C2A6"/>
                </a:solidFill>
                <a:latin typeface="Inter Bold"/>
              </a:rPr>
              <a:t>CSS</a:t>
            </a:r>
          </a:p>
        </p:txBody>
      </p:sp>
      <p:sp>
        <p:nvSpPr>
          <p:cNvPr name="TextBox 11" id="11"/>
          <p:cNvSpPr txBox="true"/>
          <p:nvPr/>
        </p:nvSpPr>
        <p:spPr>
          <a:xfrm rot="0">
            <a:off x="7152076" y="9269240"/>
            <a:ext cx="2637289" cy="622936"/>
          </a:xfrm>
          <a:prstGeom prst="rect">
            <a:avLst/>
          </a:prstGeom>
        </p:spPr>
        <p:txBody>
          <a:bodyPr anchor="t" rtlCol="false" tIns="0" lIns="0" bIns="0" rIns="0">
            <a:spAutoFit/>
          </a:bodyPr>
          <a:lstStyle/>
          <a:p>
            <a:pPr>
              <a:lnSpc>
                <a:spcPts val="5039"/>
              </a:lnSpc>
            </a:pPr>
            <a:r>
              <a:rPr lang="en-US" sz="3599" spc="35">
                <a:solidFill>
                  <a:srgbClr val="8096D1"/>
                </a:solidFill>
                <a:latin typeface="Inter Bold"/>
              </a:rPr>
              <a:t>HTML</a:t>
            </a:r>
          </a:p>
        </p:txBody>
      </p:sp>
      <p:sp>
        <p:nvSpPr>
          <p:cNvPr name="AutoShape 12" id="12"/>
          <p:cNvSpPr/>
          <p:nvPr/>
        </p:nvSpPr>
        <p:spPr>
          <a:xfrm>
            <a:off x="8920263" y="1404022"/>
            <a:ext cx="869102" cy="0"/>
          </a:xfrm>
          <a:prstGeom prst="line">
            <a:avLst/>
          </a:prstGeom>
          <a:ln cap="rnd" w="19050">
            <a:solidFill>
              <a:srgbClr val="E86A8A"/>
            </a:solidFill>
            <a:prstDash val="solid"/>
            <a:headEnd type="oval" len="lg" w="lg"/>
            <a:tailEnd type="oval" len="lg" w="lg"/>
          </a:ln>
        </p:spPr>
      </p:sp>
      <p:sp>
        <p:nvSpPr>
          <p:cNvPr name="AutoShape 13" id="13"/>
          <p:cNvSpPr/>
          <p:nvPr/>
        </p:nvSpPr>
        <p:spPr>
          <a:xfrm>
            <a:off x="8765131" y="9609283"/>
            <a:ext cx="869102" cy="0"/>
          </a:xfrm>
          <a:prstGeom prst="line">
            <a:avLst/>
          </a:prstGeom>
          <a:ln cap="rnd" w="19050">
            <a:solidFill>
              <a:srgbClr val="8096D1"/>
            </a:solidFill>
            <a:prstDash val="solid"/>
            <a:headEnd type="oval" len="lg" w="lg"/>
            <a:tailEnd type="oval" len="lg" w="lg"/>
          </a:ln>
        </p:spPr>
      </p:sp>
      <p:sp>
        <p:nvSpPr>
          <p:cNvPr name="AutoShape 14" id="14"/>
          <p:cNvSpPr/>
          <p:nvPr/>
        </p:nvSpPr>
        <p:spPr>
          <a:xfrm>
            <a:off x="10885583" y="3060767"/>
            <a:ext cx="869102" cy="0"/>
          </a:xfrm>
          <a:prstGeom prst="line">
            <a:avLst/>
          </a:prstGeom>
          <a:ln cap="rnd" w="19050">
            <a:solidFill>
              <a:srgbClr val="F7B385"/>
            </a:solidFill>
            <a:prstDash val="solid"/>
            <a:headEnd type="oval" len="lg" w="lg"/>
            <a:tailEnd type="oval" len="lg" w="lg"/>
          </a:ln>
        </p:spPr>
      </p:sp>
      <p:sp>
        <p:nvSpPr>
          <p:cNvPr name="AutoShape 15" id="15"/>
          <p:cNvSpPr/>
          <p:nvPr/>
        </p:nvSpPr>
        <p:spPr>
          <a:xfrm>
            <a:off x="12484294" y="7704197"/>
            <a:ext cx="648123" cy="9525"/>
          </a:xfrm>
          <a:prstGeom prst="line">
            <a:avLst/>
          </a:prstGeom>
          <a:ln cap="rnd" w="19050">
            <a:solidFill>
              <a:srgbClr val="CADB7F"/>
            </a:solidFill>
            <a:prstDash val="solid"/>
            <a:headEnd type="oval" len="lg" w="lg"/>
            <a:tailEnd type="oval" len="lg" w="lg"/>
          </a:ln>
        </p:spPr>
      </p:sp>
      <p:sp>
        <p:nvSpPr>
          <p:cNvPr name="AutoShape 16" id="16"/>
          <p:cNvSpPr/>
          <p:nvPr/>
        </p:nvSpPr>
        <p:spPr>
          <a:xfrm flipV="true">
            <a:off x="10885634" y="5367338"/>
            <a:ext cx="1767486" cy="9525"/>
          </a:xfrm>
          <a:prstGeom prst="line">
            <a:avLst/>
          </a:prstGeom>
          <a:ln cap="rnd" w="19050">
            <a:solidFill>
              <a:srgbClr val="73C2A6"/>
            </a:solidFill>
            <a:prstDash val="solid"/>
            <a:headEnd type="oval" len="lg" w="lg"/>
            <a:tailEnd type="oval" len="lg" w="lg"/>
          </a:ln>
        </p:spPr>
      </p:sp>
      <p:sp>
        <p:nvSpPr>
          <p:cNvPr name="Freeform 17" id="17"/>
          <p:cNvSpPr/>
          <p:nvPr/>
        </p:nvSpPr>
        <p:spPr>
          <a:xfrm flipH="false" flipV="false" rot="0">
            <a:off x="5442468" y="8570411"/>
            <a:ext cx="975552" cy="1375779"/>
          </a:xfrm>
          <a:custGeom>
            <a:avLst/>
            <a:gdLst/>
            <a:ahLst/>
            <a:cxnLst/>
            <a:rect r="r" b="b" t="t" l="l"/>
            <a:pathLst>
              <a:path h="1375779" w="975552">
                <a:moveTo>
                  <a:pt x="0" y="0"/>
                </a:moveTo>
                <a:lnTo>
                  <a:pt x="975552" y="0"/>
                </a:lnTo>
                <a:lnTo>
                  <a:pt x="975552" y="1375778"/>
                </a:lnTo>
                <a:lnTo>
                  <a:pt x="0" y="137577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false" flipV="false" rot="0">
            <a:off x="5111859" y="905341"/>
            <a:ext cx="1165066" cy="1158711"/>
          </a:xfrm>
          <a:custGeom>
            <a:avLst/>
            <a:gdLst/>
            <a:ahLst/>
            <a:cxnLst/>
            <a:rect r="r" b="b" t="t" l="l"/>
            <a:pathLst>
              <a:path h="1158711" w="1165066">
                <a:moveTo>
                  <a:pt x="0" y="0"/>
                </a:moveTo>
                <a:lnTo>
                  <a:pt x="1165066" y="0"/>
                </a:lnTo>
                <a:lnTo>
                  <a:pt x="1165066" y="1158712"/>
                </a:lnTo>
                <a:lnTo>
                  <a:pt x="0" y="115871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9" id="19"/>
          <p:cNvSpPr/>
          <p:nvPr/>
        </p:nvSpPr>
        <p:spPr>
          <a:xfrm flipH="false" flipV="false" rot="0">
            <a:off x="320637" y="272293"/>
            <a:ext cx="3371984" cy="1080939"/>
          </a:xfrm>
          <a:custGeom>
            <a:avLst/>
            <a:gdLst/>
            <a:ahLst/>
            <a:cxnLst/>
            <a:rect r="r" b="b" t="t" l="l"/>
            <a:pathLst>
              <a:path h="1080939" w="3371984">
                <a:moveTo>
                  <a:pt x="0" y="0"/>
                </a:moveTo>
                <a:lnTo>
                  <a:pt x="3371984" y="0"/>
                </a:lnTo>
                <a:lnTo>
                  <a:pt x="3371984" y="1080938"/>
                </a:lnTo>
                <a:lnTo>
                  <a:pt x="0" y="1080938"/>
                </a:lnTo>
                <a:lnTo>
                  <a:pt x="0" y="0"/>
                </a:lnTo>
                <a:close/>
              </a:path>
            </a:pathLst>
          </a:custGeom>
          <a:blipFill>
            <a:blip r:embed="rId18"/>
            <a:stretch>
              <a:fillRect l="0" t="0" r="0" b="0"/>
            </a:stretch>
          </a:blipFill>
        </p:spPr>
      </p:sp>
      <p:sp>
        <p:nvSpPr>
          <p:cNvPr name="Freeform 20" id="20"/>
          <p:cNvSpPr/>
          <p:nvPr/>
        </p:nvSpPr>
        <p:spPr>
          <a:xfrm flipH="false" flipV="false" rot="0">
            <a:off x="8338378" y="4747401"/>
            <a:ext cx="879182" cy="1239873"/>
          </a:xfrm>
          <a:custGeom>
            <a:avLst/>
            <a:gdLst/>
            <a:ahLst/>
            <a:cxnLst/>
            <a:rect r="r" b="b" t="t" l="l"/>
            <a:pathLst>
              <a:path h="1239873" w="879182">
                <a:moveTo>
                  <a:pt x="0" y="0"/>
                </a:moveTo>
                <a:lnTo>
                  <a:pt x="879182" y="0"/>
                </a:lnTo>
                <a:lnTo>
                  <a:pt x="879182" y="1239873"/>
                </a:lnTo>
                <a:lnTo>
                  <a:pt x="0" y="123987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1" id="21"/>
          <p:cNvSpPr/>
          <p:nvPr/>
        </p:nvSpPr>
        <p:spPr>
          <a:xfrm flipH="false" flipV="false" rot="0">
            <a:off x="7622383" y="7086330"/>
            <a:ext cx="1184532" cy="1220024"/>
          </a:xfrm>
          <a:custGeom>
            <a:avLst/>
            <a:gdLst/>
            <a:ahLst/>
            <a:cxnLst/>
            <a:rect r="r" b="b" t="t" l="l"/>
            <a:pathLst>
              <a:path h="1220024" w="1184532">
                <a:moveTo>
                  <a:pt x="0" y="0"/>
                </a:moveTo>
                <a:lnTo>
                  <a:pt x="1184533" y="0"/>
                </a:lnTo>
                <a:lnTo>
                  <a:pt x="1184533" y="1220024"/>
                </a:lnTo>
                <a:lnTo>
                  <a:pt x="0" y="1220024"/>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2" id="22"/>
          <p:cNvSpPr/>
          <p:nvPr/>
        </p:nvSpPr>
        <p:spPr>
          <a:xfrm flipH="false" flipV="false" rot="0">
            <a:off x="7622383" y="2502004"/>
            <a:ext cx="957210" cy="1207836"/>
          </a:xfrm>
          <a:custGeom>
            <a:avLst/>
            <a:gdLst/>
            <a:ahLst/>
            <a:cxnLst/>
            <a:rect r="r" b="b" t="t" l="l"/>
            <a:pathLst>
              <a:path h="1207836" w="957210">
                <a:moveTo>
                  <a:pt x="0" y="0"/>
                </a:moveTo>
                <a:lnTo>
                  <a:pt x="957211" y="0"/>
                </a:lnTo>
                <a:lnTo>
                  <a:pt x="957211" y="1207836"/>
                </a:lnTo>
                <a:lnTo>
                  <a:pt x="0" y="120783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23" id="23"/>
          <p:cNvSpPr txBox="true"/>
          <p:nvPr/>
        </p:nvSpPr>
        <p:spPr>
          <a:xfrm rot="0">
            <a:off x="1599729" y="4892358"/>
            <a:ext cx="4946673" cy="969010"/>
          </a:xfrm>
          <a:prstGeom prst="rect">
            <a:avLst/>
          </a:prstGeom>
        </p:spPr>
        <p:txBody>
          <a:bodyPr anchor="t" rtlCol="false" tIns="0" lIns="0" bIns="0" rIns="0">
            <a:spAutoFit/>
          </a:bodyPr>
          <a:lstStyle/>
          <a:p>
            <a:pPr>
              <a:lnSpc>
                <a:spcPts val="7669"/>
              </a:lnSpc>
            </a:pPr>
            <a:r>
              <a:rPr lang="en-US" sz="6499">
                <a:solidFill>
                  <a:srgbClr val="6B6B6B"/>
                </a:solidFill>
                <a:latin typeface="Alegreya Bold"/>
              </a:rPr>
              <a:t>TECH-STACK</a:t>
            </a:r>
          </a:p>
        </p:txBody>
      </p:sp>
      <p:sp>
        <p:nvSpPr>
          <p:cNvPr name="TextBox 24" id="24"/>
          <p:cNvSpPr txBox="true"/>
          <p:nvPr/>
        </p:nvSpPr>
        <p:spPr>
          <a:xfrm rot="0">
            <a:off x="9985172" y="821122"/>
            <a:ext cx="6643147" cy="1289051"/>
          </a:xfrm>
          <a:prstGeom prst="rect">
            <a:avLst/>
          </a:prstGeom>
        </p:spPr>
        <p:txBody>
          <a:bodyPr anchor="t" rtlCol="false" tIns="0" lIns="0" bIns="0" rIns="0">
            <a:spAutoFit/>
          </a:bodyPr>
          <a:lstStyle/>
          <a:p>
            <a:pPr>
              <a:lnSpc>
                <a:spcPts val="3499"/>
              </a:lnSpc>
            </a:pPr>
            <a:r>
              <a:rPr lang="en-US" sz="2499" spc="24">
                <a:solidFill>
                  <a:srgbClr val="000000"/>
                </a:solidFill>
                <a:latin typeface="Inter Bold"/>
              </a:rPr>
              <a:t>Python is used for writing the code and implementing the machine learning algorithms.</a:t>
            </a:r>
          </a:p>
        </p:txBody>
      </p:sp>
      <p:sp>
        <p:nvSpPr>
          <p:cNvPr name="TextBox 25" id="25"/>
          <p:cNvSpPr txBox="true"/>
          <p:nvPr/>
        </p:nvSpPr>
        <p:spPr>
          <a:xfrm rot="0">
            <a:off x="12134806" y="2887482"/>
            <a:ext cx="3381065" cy="389256"/>
          </a:xfrm>
          <a:prstGeom prst="rect">
            <a:avLst/>
          </a:prstGeom>
        </p:spPr>
        <p:txBody>
          <a:bodyPr anchor="t" rtlCol="false" tIns="0" lIns="0" bIns="0" rIns="0">
            <a:spAutoFit/>
          </a:bodyPr>
          <a:lstStyle/>
          <a:p>
            <a:pPr>
              <a:lnSpc>
                <a:spcPts val="3219"/>
              </a:lnSpc>
            </a:pPr>
            <a:r>
              <a:rPr lang="en-US" sz="2299" spc="22">
                <a:solidFill>
                  <a:srgbClr val="000000"/>
                </a:solidFill>
                <a:latin typeface="Inter Bold"/>
              </a:rPr>
              <a:t>Data Cleaning</a:t>
            </a:r>
          </a:p>
        </p:txBody>
      </p:sp>
      <p:sp>
        <p:nvSpPr>
          <p:cNvPr name="TextBox 26" id="26"/>
          <p:cNvSpPr txBox="true"/>
          <p:nvPr/>
        </p:nvSpPr>
        <p:spPr>
          <a:xfrm rot="0">
            <a:off x="13306746" y="7076995"/>
            <a:ext cx="4637325" cy="1235353"/>
          </a:xfrm>
          <a:prstGeom prst="rect">
            <a:avLst/>
          </a:prstGeom>
        </p:spPr>
        <p:txBody>
          <a:bodyPr anchor="t" rtlCol="false" tIns="0" lIns="0" bIns="0" rIns="0">
            <a:spAutoFit/>
          </a:bodyPr>
          <a:lstStyle/>
          <a:p>
            <a:pPr>
              <a:lnSpc>
                <a:spcPts val="3322"/>
              </a:lnSpc>
            </a:pPr>
            <a:r>
              <a:rPr lang="en-US" sz="2373" spc="23">
                <a:solidFill>
                  <a:srgbClr val="000000"/>
                </a:solidFill>
                <a:latin typeface="Inter Bold"/>
              </a:rPr>
              <a:t>JavaScript is used for adding interactivity and dynamic behavior to the web page</a:t>
            </a:r>
          </a:p>
        </p:txBody>
      </p:sp>
      <p:sp>
        <p:nvSpPr>
          <p:cNvPr name="TextBox 27" id="27"/>
          <p:cNvSpPr txBox="true"/>
          <p:nvPr/>
        </p:nvSpPr>
        <p:spPr>
          <a:xfrm rot="0">
            <a:off x="13087671" y="4531042"/>
            <a:ext cx="4856400" cy="1663066"/>
          </a:xfrm>
          <a:prstGeom prst="rect">
            <a:avLst/>
          </a:prstGeom>
        </p:spPr>
        <p:txBody>
          <a:bodyPr anchor="t" rtlCol="false" tIns="0" lIns="0" bIns="0" rIns="0">
            <a:spAutoFit/>
          </a:bodyPr>
          <a:lstStyle/>
          <a:p>
            <a:pPr>
              <a:lnSpc>
                <a:spcPts val="3359"/>
              </a:lnSpc>
            </a:pPr>
            <a:r>
              <a:rPr lang="en-US" sz="2399" spc="23">
                <a:solidFill>
                  <a:srgbClr val="000000"/>
                </a:solidFill>
                <a:latin typeface="Inter Bold"/>
              </a:rPr>
              <a:t>CSS is used for styling and formatting the web page to control its layout, design, and visual presentation.</a:t>
            </a:r>
          </a:p>
        </p:txBody>
      </p:sp>
      <p:sp>
        <p:nvSpPr>
          <p:cNvPr name="TextBox 28" id="28"/>
          <p:cNvSpPr txBox="true"/>
          <p:nvPr/>
        </p:nvSpPr>
        <p:spPr>
          <a:xfrm rot="0">
            <a:off x="9790583" y="9089492"/>
            <a:ext cx="8497417" cy="789306"/>
          </a:xfrm>
          <a:prstGeom prst="rect">
            <a:avLst/>
          </a:prstGeom>
        </p:spPr>
        <p:txBody>
          <a:bodyPr anchor="t" rtlCol="false" tIns="0" lIns="0" bIns="0" rIns="0">
            <a:spAutoFit/>
          </a:bodyPr>
          <a:lstStyle/>
          <a:p>
            <a:pPr>
              <a:lnSpc>
                <a:spcPts val="3219"/>
              </a:lnSpc>
            </a:pPr>
            <a:r>
              <a:rPr lang="en-US" sz="2299" spc="22">
                <a:solidFill>
                  <a:srgbClr val="000000"/>
                </a:solidFill>
                <a:latin typeface="Inter Bold"/>
              </a:rPr>
              <a:t>HTML is used for defining the structure and content of the web page, providing the foundation for displaying text</a:t>
            </a:r>
          </a:p>
        </p:txBody>
      </p:sp>
      <p:sp>
        <p:nvSpPr>
          <p:cNvPr name="TextBox 29" id="29"/>
          <p:cNvSpPr txBox="true"/>
          <p:nvPr/>
        </p:nvSpPr>
        <p:spPr>
          <a:xfrm rot="0">
            <a:off x="6951483" y="1094459"/>
            <a:ext cx="1979161" cy="573406"/>
          </a:xfrm>
          <a:prstGeom prst="rect">
            <a:avLst/>
          </a:prstGeom>
        </p:spPr>
        <p:txBody>
          <a:bodyPr anchor="t" rtlCol="false" tIns="0" lIns="0" bIns="0" rIns="0">
            <a:spAutoFit/>
          </a:bodyPr>
          <a:lstStyle/>
          <a:p>
            <a:pPr>
              <a:lnSpc>
                <a:spcPts val="4619"/>
              </a:lnSpc>
            </a:pPr>
            <a:r>
              <a:rPr lang="en-US" sz="3299" spc="32">
                <a:solidFill>
                  <a:srgbClr val="E86A8A"/>
                </a:solidFill>
                <a:latin typeface="Inter Bold"/>
              </a:rPr>
              <a:t>PYTHON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12358" y="1028700"/>
            <a:ext cx="2640289" cy="3171518"/>
          </a:xfrm>
          <a:custGeom>
            <a:avLst/>
            <a:gdLst/>
            <a:ahLst/>
            <a:cxnLst/>
            <a:rect r="r" b="b" t="t" l="l"/>
            <a:pathLst>
              <a:path h="3171518" w="2640289">
                <a:moveTo>
                  <a:pt x="0" y="0"/>
                </a:moveTo>
                <a:lnTo>
                  <a:pt x="2640289" y="0"/>
                </a:lnTo>
                <a:lnTo>
                  <a:pt x="2640289" y="3171518"/>
                </a:lnTo>
                <a:lnTo>
                  <a:pt x="0" y="31715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0753" y="1399536"/>
            <a:ext cx="3676313" cy="2800682"/>
          </a:xfrm>
          <a:custGeom>
            <a:avLst/>
            <a:gdLst/>
            <a:ahLst/>
            <a:cxnLst/>
            <a:rect r="r" b="b" t="t" l="l"/>
            <a:pathLst>
              <a:path h="2800682" w="3676313">
                <a:moveTo>
                  <a:pt x="0" y="0"/>
                </a:moveTo>
                <a:lnTo>
                  <a:pt x="3676313" y="0"/>
                </a:lnTo>
                <a:lnTo>
                  <a:pt x="3676313" y="2800682"/>
                </a:lnTo>
                <a:lnTo>
                  <a:pt x="0" y="28006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019347" y="1028700"/>
            <a:ext cx="894211" cy="2644172"/>
          </a:xfrm>
          <a:custGeom>
            <a:avLst/>
            <a:gdLst/>
            <a:ahLst/>
            <a:cxnLst/>
            <a:rect r="r" b="b" t="t" l="l"/>
            <a:pathLst>
              <a:path h="2644172" w="894211">
                <a:moveTo>
                  <a:pt x="0" y="0"/>
                </a:moveTo>
                <a:lnTo>
                  <a:pt x="894211" y="0"/>
                </a:lnTo>
                <a:lnTo>
                  <a:pt x="894211" y="2644172"/>
                </a:lnTo>
                <a:lnTo>
                  <a:pt x="0" y="26441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371177" y="2785933"/>
            <a:ext cx="1406537" cy="385039"/>
          </a:xfrm>
          <a:custGeom>
            <a:avLst/>
            <a:gdLst/>
            <a:ahLst/>
            <a:cxnLst/>
            <a:rect r="r" b="b" t="t" l="l"/>
            <a:pathLst>
              <a:path h="385039" w="1406537">
                <a:moveTo>
                  <a:pt x="0" y="0"/>
                </a:moveTo>
                <a:lnTo>
                  <a:pt x="1406537" y="0"/>
                </a:lnTo>
                <a:lnTo>
                  <a:pt x="1406537" y="385039"/>
                </a:lnTo>
                <a:lnTo>
                  <a:pt x="0" y="3850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7693415">
            <a:off x="11809809" y="2538119"/>
            <a:ext cx="669673" cy="1265705"/>
          </a:xfrm>
          <a:custGeom>
            <a:avLst/>
            <a:gdLst/>
            <a:ahLst/>
            <a:cxnLst/>
            <a:rect r="r" b="b" t="t" l="l"/>
            <a:pathLst>
              <a:path h="1265705" w="669673">
                <a:moveTo>
                  <a:pt x="0" y="0"/>
                </a:moveTo>
                <a:lnTo>
                  <a:pt x="669673" y="0"/>
                </a:lnTo>
                <a:lnTo>
                  <a:pt x="669673" y="1265706"/>
                </a:lnTo>
                <a:lnTo>
                  <a:pt x="0" y="12657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0941325" y="6089149"/>
            <a:ext cx="6317975" cy="3680865"/>
          </a:xfrm>
          <a:custGeom>
            <a:avLst/>
            <a:gdLst/>
            <a:ahLst/>
            <a:cxnLst/>
            <a:rect r="r" b="b" t="t" l="l"/>
            <a:pathLst>
              <a:path h="3680865" w="6317975">
                <a:moveTo>
                  <a:pt x="0" y="0"/>
                </a:moveTo>
                <a:lnTo>
                  <a:pt x="6317975" y="0"/>
                </a:lnTo>
                <a:lnTo>
                  <a:pt x="6317975" y="3680865"/>
                </a:lnTo>
                <a:lnTo>
                  <a:pt x="0" y="3680865"/>
                </a:lnTo>
                <a:lnTo>
                  <a:pt x="0" y="0"/>
                </a:lnTo>
                <a:close/>
              </a:path>
            </a:pathLst>
          </a:custGeom>
          <a:blipFill>
            <a:blip r:embed="rId12"/>
            <a:stretch>
              <a:fillRect l="-2275" t="0" r="-2275" b="0"/>
            </a:stretch>
          </a:blipFill>
        </p:spPr>
      </p:sp>
      <p:sp>
        <p:nvSpPr>
          <p:cNvPr name="Freeform 8" id="8"/>
          <p:cNvSpPr/>
          <p:nvPr/>
        </p:nvSpPr>
        <p:spPr>
          <a:xfrm flipH="false" flipV="false" rot="-1994213">
            <a:off x="790431" y="8675275"/>
            <a:ext cx="1072517" cy="1080621"/>
          </a:xfrm>
          <a:custGeom>
            <a:avLst/>
            <a:gdLst/>
            <a:ahLst/>
            <a:cxnLst/>
            <a:rect r="r" b="b" t="t" l="l"/>
            <a:pathLst>
              <a:path h="1080621" w="1072517">
                <a:moveTo>
                  <a:pt x="0" y="0"/>
                </a:moveTo>
                <a:lnTo>
                  <a:pt x="1072517" y="0"/>
                </a:lnTo>
                <a:lnTo>
                  <a:pt x="1072517" y="1080621"/>
                </a:lnTo>
                <a:lnTo>
                  <a:pt x="0" y="108062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3385180">
            <a:off x="7649304" y="7364885"/>
            <a:ext cx="1271396" cy="2402982"/>
          </a:xfrm>
          <a:custGeom>
            <a:avLst/>
            <a:gdLst/>
            <a:ahLst/>
            <a:cxnLst/>
            <a:rect r="r" b="b" t="t" l="l"/>
            <a:pathLst>
              <a:path h="2402982" w="1271396">
                <a:moveTo>
                  <a:pt x="0" y="0"/>
                </a:moveTo>
                <a:lnTo>
                  <a:pt x="1271396" y="0"/>
                </a:lnTo>
                <a:lnTo>
                  <a:pt x="1271396" y="2402982"/>
                </a:lnTo>
                <a:lnTo>
                  <a:pt x="0" y="24029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3848891" y="7842373"/>
            <a:ext cx="2845325" cy="2177967"/>
          </a:xfrm>
          <a:custGeom>
            <a:avLst/>
            <a:gdLst/>
            <a:ahLst/>
            <a:cxnLst/>
            <a:rect r="r" b="b" t="t" l="l"/>
            <a:pathLst>
              <a:path h="2177967" w="2845325">
                <a:moveTo>
                  <a:pt x="0" y="0"/>
                </a:moveTo>
                <a:lnTo>
                  <a:pt x="2845325" y="0"/>
                </a:lnTo>
                <a:lnTo>
                  <a:pt x="2845325" y="2177967"/>
                </a:lnTo>
                <a:lnTo>
                  <a:pt x="0" y="217796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true" flipV="false" rot="-2026475">
            <a:off x="6955821" y="5845045"/>
            <a:ext cx="2202405" cy="1609758"/>
          </a:xfrm>
          <a:custGeom>
            <a:avLst/>
            <a:gdLst/>
            <a:ahLst/>
            <a:cxnLst/>
            <a:rect r="r" b="b" t="t" l="l"/>
            <a:pathLst>
              <a:path h="1609758" w="2202405">
                <a:moveTo>
                  <a:pt x="2202405" y="0"/>
                </a:moveTo>
                <a:lnTo>
                  <a:pt x="0" y="0"/>
                </a:lnTo>
                <a:lnTo>
                  <a:pt x="0" y="1609758"/>
                </a:lnTo>
                <a:lnTo>
                  <a:pt x="2202405" y="1609758"/>
                </a:lnTo>
                <a:lnTo>
                  <a:pt x="2202405"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1938036" y="7901281"/>
            <a:ext cx="1816678" cy="2060150"/>
          </a:xfrm>
          <a:custGeom>
            <a:avLst/>
            <a:gdLst/>
            <a:ahLst/>
            <a:cxnLst/>
            <a:rect r="r" b="b" t="t" l="l"/>
            <a:pathLst>
              <a:path h="2060150" w="1816678">
                <a:moveTo>
                  <a:pt x="0" y="0"/>
                </a:moveTo>
                <a:lnTo>
                  <a:pt x="1816678" y="0"/>
                </a:lnTo>
                <a:lnTo>
                  <a:pt x="1816678" y="2060151"/>
                </a:lnTo>
                <a:lnTo>
                  <a:pt x="0" y="206015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0">
            <a:off x="4561429" y="5864349"/>
            <a:ext cx="1840292" cy="1571150"/>
          </a:xfrm>
          <a:custGeom>
            <a:avLst/>
            <a:gdLst/>
            <a:ahLst/>
            <a:cxnLst/>
            <a:rect r="r" b="b" t="t" l="l"/>
            <a:pathLst>
              <a:path h="1571150" w="1840292">
                <a:moveTo>
                  <a:pt x="0" y="0"/>
                </a:moveTo>
                <a:lnTo>
                  <a:pt x="1840292" y="0"/>
                </a:lnTo>
                <a:lnTo>
                  <a:pt x="1840292" y="1571150"/>
                </a:lnTo>
                <a:lnTo>
                  <a:pt x="0" y="157115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4" id="14"/>
          <p:cNvSpPr/>
          <p:nvPr/>
        </p:nvSpPr>
        <p:spPr>
          <a:xfrm flipH="false" flipV="false" rot="-2700000">
            <a:off x="14528048" y="4365799"/>
            <a:ext cx="822949" cy="1555402"/>
          </a:xfrm>
          <a:custGeom>
            <a:avLst/>
            <a:gdLst/>
            <a:ahLst/>
            <a:cxnLst/>
            <a:rect r="r" b="b" t="t" l="l"/>
            <a:pathLst>
              <a:path h="1555402" w="822949">
                <a:moveTo>
                  <a:pt x="0" y="0"/>
                </a:moveTo>
                <a:lnTo>
                  <a:pt x="822950" y="0"/>
                </a:lnTo>
                <a:lnTo>
                  <a:pt x="822950" y="1555402"/>
                </a:lnTo>
                <a:lnTo>
                  <a:pt x="0" y="15554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5" id="15"/>
          <p:cNvGrpSpPr/>
          <p:nvPr/>
        </p:nvGrpSpPr>
        <p:grpSpPr>
          <a:xfrm rot="0">
            <a:off x="6187289" y="551598"/>
            <a:ext cx="4846026" cy="4846026"/>
            <a:chOff x="0" y="0"/>
            <a:chExt cx="6461368" cy="6461368"/>
          </a:xfrm>
        </p:grpSpPr>
        <p:sp>
          <p:nvSpPr>
            <p:cNvPr name="Freeform 16" id="16"/>
            <p:cNvSpPr/>
            <p:nvPr/>
          </p:nvSpPr>
          <p:spPr>
            <a:xfrm flipH="false" flipV="false" rot="0">
              <a:off x="2139332" y="3188376"/>
              <a:ext cx="2718095" cy="1986680"/>
            </a:xfrm>
            <a:custGeom>
              <a:avLst/>
              <a:gdLst/>
              <a:ahLst/>
              <a:cxnLst/>
              <a:rect r="r" b="b" t="t" l="l"/>
              <a:pathLst>
                <a:path h="1986680" w="2718095">
                  <a:moveTo>
                    <a:pt x="0" y="0"/>
                  </a:moveTo>
                  <a:lnTo>
                    <a:pt x="2718095" y="0"/>
                  </a:lnTo>
                  <a:lnTo>
                    <a:pt x="2718095" y="1986680"/>
                  </a:lnTo>
                  <a:lnTo>
                    <a:pt x="0" y="198668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7" id="17"/>
            <p:cNvSpPr/>
            <p:nvPr/>
          </p:nvSpPr>
          <p:spPr>
            <a:xfrm flipH="false" flipV="false" rot="0">
              <a:off x="445118" y="1991051"/>
              <a:ext cx="1535411" cy="1596363"/>
            </a:xfrm>
            <a:custGeom>
              <a:avLst/>
              <a:gdLst/>
              <a:ahLst/>
              <a:cxnLst/>
              <a:rect r="r" b="b" t="t" l="l"/>
              <a:pathLst>
                <a:path h="1596363" w="1535411">
                  <a:moveTo>
                    <a:pt x="0" y="0"/>
                  </a:moveTo>
                  <a:lnTo>
                    <a:pt x="1535411" y="0"/>
                  </a:lnTo>
                  <a:lnTo>
                    <a:pt x="1535411" y="1596363"/>
                  </a:lnTo>
                  <a:lnTo>
                    <a:pt x="0" y="1596363"/>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8" id="18"/>
            <p:cNvSpPr/>
            <p:nvPr/>
          </p:nvSpPr>
          <p:spPr>
            <a:xfrm flipH="false" flipV="false" rot="0">
              <a:off x="5245535" y="2361538"/>
              <a:ext cx="423942" cy="1653676"/>
            </a:xfrm>
            <a:custGeom>
              <a:avLst/>
              <a:gdLst/>
              <a:ahLst/>
              <a:cxnLst/>
              <a:rect r="r" b="b" t="t" l="l"/>
              <a:pathLst>
                <a:path h="1653676" w="423942">
                  <a:moveTo>
                    <a:pt x="0" y="0"/>
                  </a:moveTo>
                  <a:lnTo>
                    <a:pt x="423943" y="0"/>
                  </a:lnTo>
                  <a:lnTo>
                    <a:pt x="423943" y="1653675"/>
                  </a:lnTo>
                  <a:lnTo>
                    <a:pt x="0" y="165367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9" id="19"/>
            <p:cNvSpPr/>
            <p:nvPr/>
          </p:nvSpPr>
          <p:spPr>
            <a:xfrm flipH="false" flipV="false" rot="0">
              <a:off x="2230570" y="444409"/>
              <a:ext cx="2535620" cy="2482168"/>
            </a:xfrm>
            <a:custGeom>
              <a:avLst/>
              <a:gdLst/>
              <a:ahLst/>
              <a:cxnLst/>
              <a:rect r="r" b="b" t="t" l="l"/>
              <a:pathLst>
                <a:path h="2482168" w="2535620">
                  <a:moveTo>
                    <a:pt x="0" y="0"/>
                  </a:moveTo>
                  <a:lnTo>
                    <a:pt x="2535620" y="0"/>
                  </a:lnTo>
                  <a:lnTo>
                    <a:pt x="2535620" y="2482168"/>
                  </a:lnTo>
                  <a:lnTo>
                    <a:pt x="0" y="248216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0" id="20"/>
            <p:cNvSpPr/>
            <p:nvPr/>
          </p:nvSpPr>
          <p:spPr>
            <a:xfrm flipH="false" flipV="false" rot="0">
              <a:off x="0" y="0"/>
              <a:ext cx="6461368" cy="6461368"/>
            </a:xfrm>
            <a:custGeom>
              <a:avLst/>
              <a:gdLst/>
              <a:ahLst/>
              <a:cxnLst/>
              <a:rect r="r" b="b" t="t" l="l"/>
              <a:pathLst>
                <a:path h="6461368" w="6461368">
                  <a:moveTo>
                    <a:pt x="0" y="0"/>
                  </a:moveTo>
                  <a:lnTo>
                    <a:pt x="6461368" y="0"/>
                  </a:lnTo>
                  <a:lnTo>
                    <a:pt x="6461368" y="6461368"/>
                  </a:lnTo>
                  <a:lnTo>
                    <a:pt x="0" y="6461368"/>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grpSp>
      <p:sp>
        <p:nvSpPr>
          <p:cNvPr name="TextBox 21" id="21"/>
          <p:cNvSpPr txBox="true"/>
          <p:nvPr/>
        </p:nvSpPr>
        <p:spPr>
          <a:xfrm rot="-649380">
            <a:off x="6398356" y="9080751"/>
            <a:ext cx="4298286" cy="481330"/>
          </a:xfrm>
          <a:prstGeom prst="rect">
            <a:avLst/>
          </a:prstGeom>
        </p:spPr>
        <p:txBody>
          <a:bodyPr anchor="t" rtlCol="false" tIns="0" lIns="0" bIns="0" rIns="0">
            <a:spAutoFit/>
          </a:bodyPr>
          <a:lstStyle/>
          <a:p>
            <a:pPr algn="ctr">
              <a:lnSpc>
                <a:spcPts val="3919"/>
              </a:lnSpc>
              <a:spcBef>
                <a:spcPct val="0"/>
              </a:spcBef>
            </a:pPr>
            <a:r>
              <a:rPr lang="en-US" sz="2799">
                <a:solidFill>
                  <a:srgbClr val="000048"/>
                </a:solidFill>
                <a:latin typeface="Aileron Bold"/>
              </a:rPr>
              <a:t>SEPSIS</a:t>
            </a:r>
          </a:p>
        </p:txBody>
      </p:sp>
      <p:sp>
        <p:nvSpPr>
          <p:cNvPr name="TextBox 22" id="22"/>
          <p:cNvSpPr txBox="true"/>
          <p:nvPr/>
        </p:nvSpPr>
        <p:spPr>
          <a:xfrm rot="0">
            <a:off x="6135859" y="6890888"/>
            <a:ext cx="4298286" cy="481330"/>
          </a:xfrm>
          <a:prstGeom prst="rect">
            <a:avLst/>
          </a:prstGeom>
        </p:spPr>
        <p:txBody>
          <a:bodyPr anchor="t" rtlCol="false" tIns="0" lIns="0" bIns="0" rIns="0">
            <a:spAutoFit/>
          </a:bodyPr>
          <a:lstStyle/>
          <a:p>
            <a:pPr algn="ctr">
              <a:lnSpc>
                <a:spcPts val="3919"/>
              </a:lnSpc>
              <a:spcBef>
                <a:spcPct val="0"/>
              </a:spcBef>
            </a:pPr>
            <a:r>
              <a:rPr lang="en-US" sz="2799">
                <a:solidFill>
                  <a:srgbClr val="000048"/>
                </a:solidFill>
                <a:latin typeface="Aileron Bold"/>
              </a:rPr>
              <a:t>HEALTHY</a:t>
            </a:r>
          </a:p>
        </p:txBody>
      </p:sp>
      <p:sp>
        <p:nvSpPr>
          <p:cNvPr name="TextBox 23" id="23"/>
          <p:cNvSpPr txBox="true"/>
          <p:nvPr/>
        </p:nvSpPr>
        <p:spPr>
          <a:xfrm rot="0">
            <a:off x="7467153" y="-85725"/>
            <a:ext cx="2286298" cy="655956"/>
          </a:xfrm>
          <a:prstGeom prst="rect">
            <a:avLst/>
          </a:prstGeom>
        </p:spPr>
        <p:txBody>
          <a:bodyPr anchor="t" rtlCol="false" tIns="0" lIns="0" bIns="0" rIns="0">
            <a:spAutoFit/>
          </a:bodyPr>
          <a:lstStyle/>
          <a:p>
            <a:pPr algn="ctr">
              <a:lnSpc>
                <a:spcPts val="5319"/>
              </a:lnSpc>
              <a:spcBef>
                <a:spcPct val="0"/>
              </a:spcBef>
            </a:pPr>
            <a:r>
              <a:rPr lang="en-US" sz="3799">
                <a:solidFill>
                  <a:srgbClr val="1C88CF"/>
                </a:solidFill>
                <a:latin typeface="Aileron Bold"/>
              </a:rPr>
              <a:t>USE CASE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09373" y="2930338"/>
            <a:ext cx="11158329" cy="5244076"/>
          </a:xfrm>
          <a:custGeom>
            <a:avLst/>
            <a:gdLst/>
            <a:ahLst/>
            <a:cxnLst/>
            <a:rect r="r" b="b" t="t" l="l"/>
            <a:pathLst>
              <a:path h="5244076" w="11158329">
                <a:moveTo>
                  <a:pt x="0" y="0"/>
                </a:moveTo>
                <a:lnTo>
                  <a:pt x="11158329" y="0"/>
                </a:lnTo>
                <a:lnTo>
                  <a:pt x="11158329" y="5244076"/>
                </a:lnTo>
                <a:lnTo>
                  <a:pt x="0" y="5244076"/>
                </a:lnTo>
                <a:lnTo>
                  <a:pt x="0" y="0"/>
                </a:lnTo>
                <a:close/>
              </a:path>
            </a:pathLst>
          </a:custGeom>
          <a:blipFill>
            <a:blip r:embed="rId2"/>
            <a:stretch>
              <a:fillRect l="-565" t="0" r="-565" b="-574"/>
            </a:stretch>
          </a:blipFill>
        </p:spPr>
      </p:sp>
      <p:sp>
        <p:nvSpPr>
          <p:cNvPr name="Freeform 3" id="3"/>
          <p:cNvSpPr/>
          <p:nvPr/>
        </p:nvSpPr>
        <p:spPr>
          <a:xfrm flipH="false" flipV="false" rot="0">
            <a:off x="0" y="0"/>
            <a:ext cx="2499618" cy="801289"/>
          </a:xfrm>
          <a:custGeom>
            <a:avLst/>
            <a:gdLst/>
            <a:ahLst/>
            <a:cxnLst/>
            <a:rect r="r" b="b" t="t" l="l"/>
            <a:pathLst>
              <a:path h="801289" w="2499618">
                <a:moveTo>
                  <a:pt x="0" y="0"/>
                </a:moveTo>
                <a:lnTo>
                  <a:pt x="2499618" y="0"/>
                </a:lnTo>
                <a:lnTo>
                  <a:pt x="2499618" y="801289"/>
                </a:lnTo>
                <a:lnTo>
                  <a:pt x="0" y="801289"/>
                </a:lnTo>
                <a:lnTo>
                  <a:pt x="0" y="0"/>
                </a:lnTo>
                <a:close/>
              </a:path>
            </a:pathLst>
          </a:custGeom>
          <a:blipFill>
            <a:blip r:embed="rId3"/>
            <a:stretch>
              <a:fillRect l="0" t="0" r="0" b="0"/>
            </a:stretch>
          </a:blipFill>
        </p:spPr>
      </p:sp>
      <p:sp>
        <p:nvSpPr>
          <p:cNvPr name="TextBox 4" id="4"/>
          <p:cNvSpPr txBox="true"/>
          <p:nvPr/>
        </p:nvSpPr>
        <p:spPr>
          <a:xfrm rot="0">
            <a:off x="5734726" y="1271704"/>
            <a:ext cx="7492603" cy="854076"/>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Aileron Bold"/>
              </a:rPr>
              <a:t>ATTRIBUTES  INVOLVED </a:t>
            </a:r>
          </a:p>
        </p:txBody>
      </p:sp>
      <p:sp>
        <p:nvSpPr>
          <p:cNvPr name="TextBox 5" id="5"/>
          <p:cNvSpPr txBox="true"/>
          <p:nvPr/>
        </p:nvSpPr>
        <p:spPr>
          <a:xfrm rot="0">
            <a:off x="265431" y="2254884"/>
            <a:ext cx="7640016" cy="7003416"/>
          </a:xfrm>
          <a:prstGeom prst="rect">
            <a:avLst/>
          </a:prstGeom>
        </p:spPr>
        <p:txBody>
          <a:bodyPr anchor="t" rtlCol="false" tIns="0" lIns="0" bIns="0" rIns="0">
            <a:spAutoFit/>
          </a:bodyPr>
          <a:lstStyle/>
          <a:p>
            <a:pPr algn="ctr">
              <a:lnSpc>
                <a:spcPts val="6159"/>
              </a:lnSpc>
            </a:pPr>
            <a:r>
              <a:rPr lang="en-US" sz="4399">
                <a:solidFill>
                  <a:srgbClr val="000000"/>
                </a:solidFill>
                <a:latin typeface="Aileron Bold"/>
              </a:rPr>
              <a:t>FEATURES :</a:t>
            </a:r>
          </a:p>
          <a:p>
            <a:pPr marL="949951" indent="-474975" lvl="1">
              <a:lnSpc>
                <a:spcPts val="6159"/>
              </a:lnSpc>
              <a:buFont typeface="Arial"/>
              <a:buChar char="•"/>
            </a:pPr>
            <a:r>
              <a:rPr lang="en-US" sz="4399">
                <a:solidFill>
                  <a:srgbClr val="1C88CF"/>
                </a:solidFill>
                <a:latin typeface="Aileron Bold"/>
              </a:rPr>
              <a:t>8 VITAL SIGNS </a:t>
            </a:r>
          </a:p>
          <a:p>
            <a:pPr marL="949951" indent="-474975" lvl="1">
              <a:lnSpc>
                <a:spcPts val="6159"/>
              </a:lnSpc>
              <a:buFont typeface="Arial"/>
              <a:buChar char="•"/>
            </a:pPr>
            <a:r>
              <a:rPr lang="en-US" sz="4399">
                <a:solidFill>
                  <a:srgbClr val="1C88CF"/>
                </a:solidFill>
                <a:latin typeface="Aileron Bold"/>
              </a:rPr>
              <a:t>26 LABORATORY VALUES</a:t>
            </a:r>
          </a:p>
          <a:p>
            <a:pPr marL="949951" indent="-474975" lvl="1">
              <a:lnSpc>
                <a:spcPts val="6159"/>
              </a:lnSpc>
              <a:buFont typeface="Arial"/>
              <a:buChar char="•"/>
            </a:pPr>
            <a:r>
              <a:rPr lang="en-US" sz="4399">
                <a:solidFill>
                  <a:srgbClr val="1C88CF"/>
                </a:solidFill>
                <a:latin typeface="Aileron Bold"/>
              </a:rPr>
              <a:t>2 DEMOGRAPHICS </a:t>
            </a:r>
          </a:p>
          <a:p>
            <a:pPr algn="ctr">
              <a:lnSpc>
                <a:spcPts val="6159"/>
              </a:lnSpc>
            </a:pPr>
          </a:p>
          <a:p>
            <a:pPr algn="ctr">
              <a:lnSpc>
                <a:spcPts val="6159"/>
              </a:lnSpc>
            </a:pPr>
            <a:r>
              <a:rPr lang="en-US" sz="4399">
                <a:solidFill>
                  <a:srgbClr val="000000"/>
                </a:solidFill>
                <a:latin typeface="Aileron Bold"/>
              </a:rPr>
              <a:t>TARGET VALUE  :</a:t>
            </a:r>
          </a:p>
          <a:p>
            <a:pPr marL="949951" indent="-474975" lvl="1">
              <a:lnSpc>
                <a:spcPts val="6159"/>
              </a:lnSpc>
              <a:buFont typeface="Arial"/>
              <a:buChar char="•"/>
            </a:pPr>
            <a:r>
              <a:rPr lang="en-US" sz="4399">
                <a:solidFill>
                  <a:srgbClr val="1C88CF"/>
                </a:solidFill>
                <a:latin typeface="Aileron Bold"/>
              </a:rPr>
              <a:t>SEPSIS (1) </a:t>
            </a:r>
          </a:p>
          <a:p>
            <a:pPr marL="949951" indent="-474975" lvl="1">
              <a:lnSpc>
                <a:spcPts val="6159"/>
              </a:lnSpc>
              <a:buFont typeface="Arial"/>
              <a:buChar char="•"/>
            </a:pPr>
            <a:r>
              <a:rPr lang="en-US" sz="4399">
                <a:solidFill>
                  <a:srgbClr val="1C88CF"/>
                </a:solidFill>
                <a:latin typeface="Aileron Bold"/>
              </a:rPr>
              <a:t>NO SEPSIS(0)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DAFomm9lmzA</dc:identifier>
  <dcterms:modified xsi:type="dcterms:W3CDTF">2011-08-01T06:04:30Z</dcterms:modified>
  <cp:revision>1</cp:revision>
  <dc:title>TEAM:12_INTELLECTUAL CREW.pptx</dc:title>
</cp:coreProperties>
</file>